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70"/>
  </p:notesMasterIdLst>
  <p:handoutMasterIdLst>
    <p:handoutMasterId r:id="rId71"/>
  </p:handoutMasterIdLst>
  <p:sldIdLst>
    <p:sldId id="256" r:id="rId3"/>
    <p:sldId id="257" r:id="rId4"/>
    <p:sldId id="280" r:id="rId5"/>
    <p:sldId id="281" r:id="rId6"/>
    <p:sldId id="283" r:id="rId7"/>
    <p:sldId id="282" r:id="rId8"/>
    <p:sldId id="314" r:id="rId9"/>
    <p:sldId id="321" r:id="rId10"/>
    <p:sldId id="288" r:id="rId11"/>
    <p:sldId id="274"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39" r:id="rId29"/>
    <p:sldId id="306" r:id="rId30"/>
    <p:sldId id="307" r:id="rId31"/>
    <p:sldId id="308" r:id="rId32"/>
    <p:sldId id="309" r:id="rId33"/>
    <p:sldId id="310" r:id="rId34"/>
    <p:sldId id="311" r:id="rId35"/>
    <p:sldId id="312" r:id="rId36"/>
    <p:sldId id="313" r:id="rId37"/>
    <p:sldId id="267" r:id="rId38"/>
    <p:sldId id="272" r:id="rId39"/>
    <p:sldId id="315" r:id="rId40"/>
    <p:sldId id="268" r:id="rId41"/>
    <p:sldId id="273" r:id="rId42"/>
    <p:sldId id="316" r:id="rId43"/>
    <p:sldId id="317" r:id="rId44"/>
    <p:sldId id="318" r:id="rId45"/>
    <p:sldId id="319" r:id="rId46"/>
    <p:sldId id="320" r:id="rId47"/>
    <p:sldId id="266" r:id="rId48"/>
    <p:sldId id="289" r:id="rId49"/>
    <p:sldId id="265" r:id="rId50"/>
    <p:sldId id="322" r:id="rId51"/>
    <p:sldId id="275" r:id="rId52"/>
    <p:sldId id="323" r:id="rId53"/>
    <p:sldId id="276" r:id="rId54"/>
    <p:sldId id="269" r:id="rId55"/>
    <p:sldId id="277" r:id="rId56"/>
    <p:sldId id="278" r:id="rId57"/>
    <p:sldId id="324" r:id="rId58"/>
    <p:sldId id="325" r:id="rId59"/>
    <p:sldId id="284" r:id="rId60"/>
    <p:sldId id="285" r:id="rId61"/>
    <p:sldId id="326" r:id="rId62"/>
    <p:sldId id="327" r:id="rId63"/>
    <p:sldId id="328" r:id="rId64"/>
    <p:sldId id="329" r:id="rId65"/>
    <p:sldId id="330" r:id="rId66"/>
    <p:sldId id="331" r:id="rId67"/>
    <p:sldId id="332" r:id="rId68"/>
    <p:sldId id="338" r:id="rId69"/>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82B"/>
    <a:srgbClr val="C75806"/>
    <a:srgbClr val="000000"/>
    <a:srgbClr val="00499F"/>
    <a:srgbClr val="0CC1E0"/>
    <a:srgbClr val="1B00FE"/>
    <a:srgbClr val="FFFFFF"/>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93" autoAdjust="0"/>
    <p:restoredTop sz="94660"/>
  </p:normalViewPr>
  <p:slideViewPr>
    <p:cSldViewPr>
      <p:cViewPr varScale="1">
        <p:scale>
          <a:sx n="113" d="100"/>
          <a:sy n="113" d="100"/>
        </p:scale>
        <p:origin x="1758"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2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B0EE4806-0C9A-41D3-9256-CD756083747F}" type="slidenum">
              <a:rPr lang="ru-RU"/>
              <a:pPr/>
              <a:t>‹#›</a:t>
            </a:fld>
            <a:endParaRPr lang="ru-RU"/>
          </a:p>
        </p:txBody>
      </p:sp>
    </p:spTree>
    <p:extLst>
      <p:ext uri="{BB962C8B-B14F-4D97-AF65-F5344CB8AC3E}">
        <p14:creationId xmlns:p14="http://schemas.microsoft.com/office/powerpoint/2010/main" val="28982849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771775" y="3141663"/>
            <a:ext cx="5903913" cy="1109662"/>
          </a:xfrm>
          <a:effectLst>
            <a:outerShdw dist="17961" dir="2700000" algn="ctr" rotWithShape="0">
              <a:schemeClr val="bg2"/>
            </a:outerShdw>
          </a:effectLst>
        </p:spPr>
        <p:txBody>
          <a:bodyPr/>
          <a:lstStyle>
            <a:lvl1pPr>
              <a:defRPr sz="3200"/>
            </a:lvl1pPr>
          </a:lstStyle>
          <a:p>
            <a:r>
              <a:rPr lang="ru-RU"/>
              <a:t>Click to edit Master title style</a:t>
            </a:r>
          </a:p>
        </p:txBody>
      </p:sp>
      <p:sp>
        <p:nvSpPr>
          <p:cNvPr id="5123" name="Rectangle 3"/>
          <p:cNvSpPr>
            <a:spLocks noGrp="1" noChangeArrowheads="1"/>
          </p:cNvSpPr>
          <p:nvPr>
            <p:ph type="subTitle" idx="1"/>
          </p:nvPr>
        </p:nvSpPr>
        <p:spPr>
          <a:xfrm>
            <a:off x="2771775" y="3813175"/>
            <a:ext cx="5903913" cy="696913"/>
          </a:xfrm>
          <a:effectLst>
            <a:outerShdw dist="17961" dir="2700000" algn="ctr" rotWithShape="0">
              <a:schemeClr val="bg2"/>
            </a:outerShdw>
          </a:effectLst>
        </p:spPr>
        <p:txBody>
          <a:bodyPr/>
          <a:lstStyle>
            <a:lvl1pPr marL="0" indent="0" algn="r">
              <a:buFontTx/>
              <a:buNone/>
              <a:defRPr sz="2400" b="1"/>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084888" y="1268413"/>
            <a:ext cx="1871662" cy="547211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3" y="1268413"/>
            <a:ext cx="5464175" cy="547211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2E07211-91AD-460B-89BD-41E6FE3D534C}"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D65E5E7-21DD-4BFB-A5E8-180FF4C16FBA}"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C158BA0-5594-4829-9759-9C73C99C4FAD}"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FADAFA0-74E0-4E3E-9092-4F226F2EE25F}" type="slidenum">
              <a:rPr lang="ru-RU"/>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037234A-C482-44BA-9E73-4787C69F7DF6}" type="slidenum">
              <a:rPr lang="ru-RU"/>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CDD1FB9E-18D1-4351-A893-FB1A59BDDEA2}" type="slidenum">
              <a:rPr lang="ru-RU"/>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363852BC-5F72-432B-854B-2BBE27A3B3EE}" type="slidenum">
              <a:rPr lang="ru-RU"/>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3398A60-478F-46E2-A584-F8652C4FACFC}"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763E978-17C7-4820-B0CE-95C8AAACB487}" type="slidenum">
              <a:rPr lang="ru-RU"/>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E4C2276-B13D-4460-95F8-C8AAA392F5F3}" type="slidenum">
              <a:rPr lang="ru-RU"/>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92938" y="274638"/>
            <a:ext cx="1693862"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908175" y="274638"/>
            <a:ext cx="493236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403F7998-A3FC-4FF2-9951-40BFD0072704}"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5397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324350" y="1844675"/>
            <a:ext cx="3632200"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268413"/>
            <a:ext cx="74168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027" name="Rectangle 3"/>
          <p:cNvSpPr>
            <a:spLocks noGrp="1" noChangeArrowheads="1"/>
          </p:cNvSpPr>
          <p:nvPr>
            <p:ph type="body" idx="1"/>
          </p:nvPr>
        </p:nvSpPr>
        <p:spPr bwMode="auto">
          <a:xfrm>
            <a:off x="539750" y="1844675"/>
            <a:ext cx="7416800" cy="4895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rtl="0" fontAlgn="base">
        <a:spcBef>
          <a:spcPct val="0"/>
        </a:spcBef>
        <a:spcAft>
          <a:spcPct val="0"/>
        </a:spcAft>
        <a:defRPr sz="3600" b="1">
          <a:solidFill>
            <a:schemeClr val="tx2"/>
          </a:solidFill>
          <a:latin typeface="+mj-lt"/>
          <a:ea typeface="+mj-ea"/>
          <a:cs typeface="+mj-cs"/>
        </a:defRPr>
      </a:lvl1pPr>
      <a:lvl2pPr algn="r" rtl="0" fontAlgn="base">
        <a:spcBef>
          <a:spcPct val="0"/>
        </a:spcBef>
        <a:spcAft>
          <a:spcPct val="0"/>
        </a:spcAft>
        <a:defRPr sz="3600" b="1">
          <a:solidFill>
            <a:schemeClr val="tx2"/>
          </a:solidFill>
          <a:latin typeface="Verdana" pitchFamily="34" charset="0"/>
        </a:defRPr>
      </a:lvl2pPr>
      <a:lvl3pPr algn="r" rtl="0" fontAlgn="base">
        <a:spcBef>
          <a:spcPct val="0"/>
        </a:spcBef>
        <a:spcAft>
          <a:spcPct val="0"/>
        </a:spcAft>
        <a:defRPr sz="3600" b="1">
          <a:solidFill>
            <a:schemeClr val="tx2"/>
          </a:solidFill>
          <a:latin typeface="Verdana" pitchFamily="34" charset="0"/>
        </a:defRPr>
      </a:lvl3pPr>
      <a:lvl4pPr algn="r" rtl="0" fontAlgn="base">
        <a:spcBef>
          <a:spcPct val="0"/>
        </a:spcBef>
        <a:spcAft>
          <a:spcPct val="0"/>
        </a:spcAft>
        <a:defRPr sz="3600" b="1">
          <a:solidFill>
            <a:schemeClr val="tx2"/>
          </a:solidFill>
          <a:latin typeface="Verdana" pitchFamily="34" charset="0"/>
        </a:defRPr>
      </a:lvl4pPr>
      <a:lvl5pPr algn="r" rtl="0" fontAlgn="base">
        <a:spcBef>
          <a:spcPct val="0"/>
        </a:spcBef>
        <a:spcAft>
          <a:spcPct val="0"/>
        </a:spcAft>
        <a:defRPr sz="3600" b="1">
          <a:solidFill>
            <a:schemeClr val="tx2"/>
          </a:solidFill>
          <a:latin typeface="Verdana" pitchFamily="34" charset="0"/>
        </a:defRPr>
      </a:lvl5pPr>
      <a:lvl6pPr marL="457200" algn="r" rtl="0" fontAlgn="base">
        <a:spcBef>
          <a:spcPct val="0"/>
        </a:spcBef>
        <a:spcAft>
          <a:spcPct val="0"/>
        </a:spcAft>
        <a:defRPr sz="3600" b="1">
          <a:solidFill>
            <a:schemeClr val="tx2"/>
          </a:solidFill>
          <a:latin typeface="Verdana" pitchFamily="34" charset="0"/>
        </a:defRPr>
      </a:lvl6pPr>
      <a:lvl7pPr marL="914400" algn="r" rtl="0" fontAlgn="base">
        <a:spcBef>
          <a:spcPct val="0"/>
        </a:spcBef>
        <a:spcAft>
          <a:spcPct val="0"/>
        </a:spcAft>
        <a:defRPr sz="3600" b="1">
          <a:solidFill>
            <a:schemeClr val="tx2"/>
          </a:solidFill>
          <a:latin typeface="Verdana" pitchFamily="34" charset="0"/>
        </a:defRPr>
      </a:lvl7pPr>
      <a:lvl8pPr marL="1371600" algn="r" rtl="0" fontAlgn="base">
        <a:spcBef>
          <a:spcPct val="0"/>
        </a:spcBef>
        <a:spcAft>
          <a:spcPct val="0"/>
        </a:spcAft>
        <a:defRPr sz="3600" b="1">
          <a:solidFill>
            <a:schemeClr val="tx2"/>
          </a:solidFill>
          <a:latin typeface="Verdana" pitchFamily="34" charset="0"/>
        </a:defRPr>
      </a:lvl8pPr>
      <a:lvl9pPr marL="1828800" algn="r" rtl="0" fontAlgn="base">
        <a:spcBef>
          <a:spcPct val="0"/>
        </a:spcBef>
        <a:spcAft>
          <a:spcPct val="0"/>
        </a:spcAft>
        <a:defRPr sz="3600" b="1">
          <a:solidFill>
            <a:schemeClr val="tx2"/>
          </a:solidFill>
          <a:latin typeface="Verdana" pitchFamily="34" charset="0"/>
        </a:defRPr>
      </a:lvl9pPr>
    </p:titleStyle>
    <p:bodyStyle>
      <a:lvl1pPr marL="342900" indent="-342900" algn="l" rtl="0" fontAlgn="base">
        <a:spcBef>
          <a:spcPct val="20000"/>
        </a:spcBef>
        <a:spcAft>
          <a:spcPct val="0"/>
        </a:spcAft>
        <a:buChar char="•"/>
        <a:defRPr sz="2800">
          <a:solidFill>
            <a:schemeClr val="tx2"/>
          </a:solidFill>
          <a:latin typeface="+mn-lt"/>
          <a:ea typeface="+mn-ea"/>
          <a:cs typeface="+mn-cs"/>
        </a:defRPr>
      </a:lvl1pPr>
      <a:lvl2pPr marL="742950" indent="-285750" algn="l" rtl="0" fontAlgn="base">
        <a:spcBef>
          <a:spcPct val="20000"/>
        </a:spcBef>
        <a:spcAft>
          <a:spcPct val="0"/>
        </a:spcAft>
        <a:buChar char="–"/>
        <a:defRPr sz="2400" b="1">
          <a:solidFill>
            <a:schemeClr val="tx2"/>
          </a:solidFill>
          <a:latin typeface="+mn-lt"/>
        </a:defRPr>
      </a:lvl2pPr>
      <a:lvl3pPr marL="1143000" indent="-228600" algn="l" rtl="0" fontAlgn="base">
        <a:spcBef>
          <a:spcPct val="20000"/>
        </a:spcBef>
        <a:spcAft>
          <a:spcPct val="0"/>
        </a:spcAft>
        <a:buChar char="•"/>
        <a:defRPr sz="2400">
          <a:solidFill>
            <a:schemeClr val="tx2"/>
          </a:solidFill>
          <a:latin typeface="+mn-lt"/>
        </a:defRPr>
      </a:lvl3pPr>
      <a:lvl4pPr marL="1600200" indent="-228600" algn="l" rtl="0" fontAlgn="base">
        <a:spcBef>
          <a:spcPct val="20000"/>
        </a:spcBef>
        <a:spcAft>
          <a:spcPct val="0"/>
        </a:spcAft>
        <a:buChar char="–"/>
        <a:defRPr sz="2000">
          <a:solidFill>
            <a:schemeClr val="tx2"/>
          </a:solidFill>
          <a:latin typeface="+mn-lt"/>
        </a:defRPr>
      </a:lvl4pPr>
      <a:lvl5pPr marL="2057400" indent="-228600" algn="l" rtl="0" fontAlgn="base">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79613" y="274638"/>
            <a:ext cx="670718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D8244C1B-84E1-4B71-8646-F2DC6FBB6FBF}"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com/watch/WvOZs3g3qIo?si=xk1DbJQ2t9FA3Kqk"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youtube.com/watch/RnVmIrAiQB8?si=D1OYXwo5i9o4thxv"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hyperlink" Target="https://constitution.congress.gov/browse/article-6/" TargetMode="External"/><Relationship Id="rId3" Type="http://schemas.openxmlformats.org/officeDocument/2006/relationships/hyperlink" Target="https://constitution.congress.gov/browse/article-1/" TargetMode="External"/><Relationship Id="rId7" Type="http://schemas.openxmlformats.org/officeDocument/2006/relationships/hyperlink" Target="https://constitution.congress.gov/browse/article-5/" TargetMode="External"/><Relationship Id="rId2" Type="http://schemas.openxmlformats.org/officeDocument/2006/relationships/hyperlink" Target="https://constitution.congress.gov/browse/preamble/" TargetMode="External"/><Relationship Id="rId1" Type="http://schemas.openxmlformats.org/officeDocument/2006/relationships/slideLayout" Target="../slideLayouts/slideLayout13.xml"/><Relationship Id="rId6" Type="http://schemas.openxmlformats.org/officeDocument/2006/relationships/hyperlink" Target="https://constitution.congress.gov/browse/article-4/" TargetMode="External"/><Relationship Id="rId5" Type="http://schemas.openxmlformats.org/officeDocument/2006/relationships/hyperlink" Target="https://constitution.congress.gov/browse/article-3/" TargetMode="External"/><Relationship Id="rId4" Type="http://schemas.openxmlformats.org/officeDocument/2006/relationships/hyperlink" Target="https://constitution.congress.gov/browse/article-2/" TargetMode="External"/><Relationship Id="rId9" Type="http://schemas.openxmlformats.org/officeDocument/2006/relationships/hyperlink" Target="https://constitution.congress.gov/browse/article-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nstitution.congress.gov/browse/article-2/" TargetMode="External"/><Relationship Id="rId2" Type="http://schemas.openxmlformats.org/officeDocument/2006/relationships/hyperlink" Target="https://constitution.congress.gov/browse/article-1/" TargetMode="External"/><Relationship Id="rId1" Type="http://schemas.openxmlformats.org/officeDocument/2006/relationships/slideLayout" Target="../slideLayouts/slideLayout13.xml"/><Relationship Id="rId4" Type="http://schemas.openxmlformats.org/officeDocument/2006/relationships/hyperlink" Target="https://constitution.congress.gov/browse/article-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nstitution.congress.gov/browse/article-5/" TargetMode="External"/><Relationship Id="rId2" Type="http://schemas.openxmlformats.org/officeDocument/2006/relationships/hyperlink" Target="https://constitution.congress.gov/browse/article-4/" TargetMode="External"/><Relationship Id="rId1" Type="http://schemas.openxmlformats.org/officeDocument/2006/relationships/slideLayout" Target="../slideLayouts/slideLayout13.xml"/><Relationship Id="rId5" Type="http://schemas.openxmlformats.org/officeDocument/2006/relationships/hyperlink" Target="https://constitution.congress.gov/browse/article-7/" TargetMode="External"/><Relationship Id="rId4" Type="http://schemas.openxmlformats.org/officeDocument/2006/relationships/hyperlink" Target="https://constitution.congress.gov/browse/article-6/"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hyperlink" Target="https://constitution.congress.gov/browse/amendment-7/" TargetMode="External"/><Relationship Id="rId3" Type="http://schemas.openxmlformats.org/officeDocument/2006/relationships/hyperlink" Target="https://constitution.congress.gov/browse/amendment-2/" TargetMode="External"/><Relationship Id="rId7" Type="http://schemas.openxmlformats.org/officeDocument/2006/relationships/hyperlink" Target="https://constitution.congress.gov/browse/amendment-6/" TargetMode="External"/><Relationship Id="rId2" Type="http://schemas.openxmlformats.org/officeDocument/2006/relationships/hyperlink" Target="https://constitution.congress.gov/browse/amendment-1/" TargetMode="External"/><Relationship Id="rId1" Type="http://schemas.openxmlformats.org/officeDocument/2006/relationships/slideLayout" Target="../slideLayouts/slideLayout13.xml"/><Relationship Id="rId6" Type="http://schemas.openxmlformats.org/officeDocument/2006/relationships/hyperlink" Target="https://constitution.congress.gov/browse/amendment-5/" TargetMode="External"/><Relationship Id="rId11" Type="http://schemas.openxmlformats.org/officeDocument/2006/relationships/hyperlink" Target="https://constitution.congress.gov/browse/amendment-10/" TargetMode="External"/><Relationship Id="rId5" Type="http://schemas.openxmlformats.org/officeDocument/2006/relationships/hyperlink" Target="https://constitution.congress.gov/browse/amendment-4/" TargetMode="External"/><Relationship Id="rId10" Type="http://schemas.openxmlformats.org/officeDocument/2006/relationships/hyperlink" Target="https://constitution.congress.gov/browse/amendment-9/" TargetMode="External"/><Relationship Id="rId4" Type="http://schemas.openxmlformats.org/officeDocument/2006/relationships/hyperlink" Target="https://constitution.congress.gov/browse/amendment-3/" TargetMode="External"/><Relationship Id="rId9" Type="http://schemas.openxmlformats.org/officeDocument/2006/relationships/hyperlink" Target="https://constitution.congress.gov/browse/amendment-8/"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hyperlink" Target="https://constitution.congress.gov/browse/amendment-7/" TargetMode="External"/><Relationship Id="rId13" Type="http://schemas.openxmlformats.org/officeDocument/2006/relationships/hyperlink" Target="https://constitution.congress.gov/browse/amendment-12/" TargetMode="External"/><Relationship Id="rId3" Type="http://schemas.openxmlformats.org/officeDocument/2006/relationships/hyperlink" Target="https://constitution.congress.gov/browse/amendment-2/" TargetMode="External"/><Relationship Id="rId7" Type="http://schemas.openxmlformats.org/officeDocument/2006/relationships/hyperlink" Target="https://constitution.congress.gov/browse/amendment-6/" TargetMode="External"/><Relationship Id="rId12" Type="http://schemas.openxmlformats.org/officeDocument/2006/relationships/hyperlink" Target="https://constitution.congress.gov/browse/amendment-11/" TargetMode="External"/><Relationship Id="rId2" Type="http://schemas.openxmlformats.org/officeDocument/2006/relationships/hyperlink" Target="https://constitution.congress.gov/browse/amendment-1/" TargetMode="External"/><Relationship Id="rId1" Type="http://schemas.openxmlformats.org/officeDocument/2006/relationships/slideLayout" Target="../slideLayouts/slideLayout13.xml"/><Relationship Id="rId6" Type="http://schemas.openxmlformats.org/officeDocument/2006/relationships/hyperlink" Target="https://constitution.congress.gov/browse/amendment-5/" TargetMode="External"/><Relationship Id="rId11" Type="http://schemas.openxmlformats.org/officeDocument/2006/relationships/hyperlink" Target="https://constitution.congress.gov/browse/amendment-10/" TargetMode="External"/><Relationship Id="rId5" Type="http://schemas.openxmlformats.org/officeDocument/2006/relationships/hyperlink" Target="https://constitution.congress.gov/browse/amendment-4/" TargetMode="External"/><Relationship Id="rId10" Type="http://schemas.openxmlformats.org/officeDocument/2006/relationships/hyperlink" Target="https://constitution.congress.gov/browse/amendment-9/" TargetMode="External"/><Relationship Id="rId4" Type="http://schemas.openxmlformats.org/officeDocument/2006/relationships/hyperlink" Target="https://constitution.congress.gov/browse/amendment-3/" TargetMode="External"/><Relationship Id="rId9" Type="http://schemas.openxmlformats.org/officeDocument/2006/relationships/hyperlink" Target="https://constitution.congress.gov/browse/amendment-8/" TargetMode="External"/><Relationship Id="rId14" Type="http://schemas.openxmlformats.org/officeDocument/2006/relationships/hyperlink" Target="https://constitution.congress.gov/browse/amendment-13/"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nstitution.congress.gov/browse/amendment-20/" TargetMode="External"/><Relationship Id="rId13" Type="http://schemas.openxmlformats.org/officeDocument/2006/relationships/hyperlink" Target="https://constitution.congress.gov/browse/amendment-25/" TargetMode="External"/><Relationship Id="rId3" Type="http://schemas.openxmlformats.org/officeDocument/2006/relationships/hyperlink" Target="https://constitution.congress.gov/browse/amendment-15/" TargetMode="External"/><Relationship Id="rId7" Type="http://schemas.openxmlformats.org/officeDocument/2006/relationships/hyperlink" Target="https://constitution.congress.gov/browse/amendment-19/" TargetMode="External"/><Relationship Id="rId12" Type="http://schemas.openxmlformats.org/officeDocument/2006/relationships/hyperlink" Target="https://constitution.congress.gov/browse/amendment-24/" TargetMode="External"/><Relationship Id="rId2" Type="http://schemas.openxmlformats.org/officeDocument/2006/relationships/hyperlink" Target="https://constitution.congress.gov/browse/amendment-14/" TargetMode="External"/><Relationship Id="rId1" Type="http://schemas.openxmlformats.org/officeDocument/2006/relationships/slideLayout" Target="../slideLayouts/slideLayout13.xml"/><Relationship Id="rId6" Type="http://schemas.openxmlformats.org/officeDocument/2006/relationships/hyperlink" Target="https://constitution.congress.gov/browse/amendment-18/" TargetMode="External"/><Relationship Id="rId11" Type="http://schemas.openxmlformats.org/officeDocument/2006/relationships/hyperlink" Target="https://constitution.congress.gov/browse/amendment-23/" TargetMode="External"/><Relationship Id="rId5" Type="http://schemas.openxmlformats.org/officeDocument/2006/relationships/hyperlink" Target="https://constitution.congress.gov/browse/amendment-17/" TargetMode="External"/><Relationship Id="rId15" Type="http://schemas.openxmlformats.org/officeDocument/2006/relationships/hyperlink" Target="https://constitution.congress.gov/browse/amendment-27/" TargetMode="External"/><Relationship Id="rId10" Type="http://schemas.openxmlformats.org/officeDocument/2006/relationships/hyperlink" Target="https://constitution.congress.gov/browse/amendment-22/" TargetMode="External"/><Relationship Id="rId4" Type="http://schemas.openxmlformats.org/officeDocument/2006/relationships/hyperlink" Target="https://constitution.congress.gov/browse/amendment-16/" TargetMode="External"/><Relationship Id="rId9" Type="http://schemas.openxmlformats.org/officeDocument/2006/relationships/hyperlink" Target="https://constitution.congress.gov/browse/amendment-21/" TargetMode="External"/><Relationship Id="rId14" Type="http://schemas.openxmlformats.org/officeDocument/2006/relationships/hyperlink" Target="https://constitution.congress.gov/browse/amendment-2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youtube.com/watch/HorBhAazjHY?si=RHR8BtlJm7mXnJj0"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youtube.com/watch/-EISWIY9bG8?si=3mmP0bSWNjF7A_D6"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cbsnews.com/evening-news/full-episodes/" TargetMode="External"/><Relationship Id="rId7" Type="http://schemas.openxmlformats.org/officeDocument/2006/relationships/image" Target="../media/image22.jpeg"/><Relationship Id="rId2" Type="http://schemas.openxmlformats.org/officeDocument/2006/relationships/hyperlink" Target="https://abc.com/shows/world-news-tonight" TargetMode="Externa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hyperlink" Target="https://www.nbc.com/nbc-nightly-news"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s://www.americanrhetoric.com/top100speechesall.html"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www.nps.gov/subjects/nationalregister/database-research.htm" TargetMode="External"/><Relationship Id="rId2" Type="http://schemas.openxmlformats.org/officeDocument/2006/relationships/hyperlink" Target="https://www.nps.gov/subjects/nationalhistoriclandmarks/list-of-nhls-by-state.htm" TargetMode="Externa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hyperlink" Target="https://www.gsa.gov/about-us/gsa-regions/region-5-great-lakes/buildings-and-facilities/ohio" TargetMode="External"/><Relationship Id="rId2" Type="http://schemas.openxmlformats.org/officeDocument/2006/relationships/hyperlink" Target="https://ohioroster.ohiosos.gov/federal_offices.aspx" TargetMode="External"/><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en.wikipedia.org/wiki/List_of_national_monuments_of_the_United_States"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www.senate.gov/senators/index.htm"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senate.gov/states/OH/intro.htm" TargetMode="External"/><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61.xml.rels><?xml version="1.0" encoding="UTF-8" standalone="yes"?>
<Relationships xmlns="http://schemas.openxmlformats.org/package/2006/relationships"><Relationship Id="rId2" Type="http://schemas.openxmlformats.org/officeDocument/2006/relationships/hyperlink" Target="https://www2.census.gov/geo/maps/cong_dist/uswall/cd117/CD117_US_WallMap.pdf" TargetMode="Externa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hyperlink" Target="http://www.house.gov/representatives" TargetMode="External"/><Relationship Id="rId2" Type="http://schemas.openxmlformats.org/officeDocument/2006/relationships/hyperlink" Target="http://www.senate.gov/senators/senators-contact.htm"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2771775" y="5013325"/>
            <a:ext cx="5327650" cy="647700"/>
          </a:xfrm>
        </p:spPr>
        <p:txBody>
          <a:bodyPr/>
          <a:lstStyle/>
          <a:p>
            <a:pPr algn="ctr"/>
            <a:r>
              <a:rPr lang="en-US" sz="3300" dirty="0" smtClean="0">
                <a:latin typeface="Times New Roman" pitchFamily="18" charset="0"/>
              </a:rPr>
              <a:t>Citizenship in the Nation</a:t>
            </a:r>
            <a:endParaRPr lang="en-US" sz="3300" dirty="0">
              <a:latin typeface="Times New Roman" pitchFamily="18" charset="0"/>
            </a:endParaRPr>
          </a:p>
        </p:txBody>
      </p:sp>
      <p:sp>
        <p:nvSpPr>
          <p:cNvPr id="34829" name="Rectangle 13"/>
          <p:cNvSpPr>
            <a:spLocks noGrp="1" noChangeArrowheads="1"/>
          </p:cNvSpPr>
          <p:nvPr>
            <p:ph type="subTitle" idx="1"/>
          </p:nvPr>
        </p:nvSpPr>
        <p:spPr>
          <a:xfrm>
            <a:off x="3635896" y="5661025"/>
            <a:ext cx="3527425" cy="503238"/>
          </a:xfrm>
        </p:spPr>
        <p:txBody>
          <a:bodyPr/>
          <a:lstStyle/>
          <a:p>
            <a:pPr algn="ctr"/>
            <a:r>
              <a:rPr lang="en-US" dirty="0" smtClean="0">
                <a:latin typeface="Times New Roman" pitchFamily="18" charset="0"/>
              </a:rPr>
              <a:t>Troop 344 and 9344</a:t>
            </a:r>
          </a:p>
          <a:p>
            <a:pPr algn="ctr"/>
            <a:r>
              <a:rPr lang="en-US" dirty="0" smtClean="0">
                <a:latin typeface="Times New Roman" pitchFamily="18" charset="0"/>
              </a:rPr>
              <a:t>Pemberville, OH</a:t>
            </a:r>
            <a:endParaRPr lang="uk-UA"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123116"/>
            <a:ext cx="1224136" cy="12496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Schoolhouse Rock: No More </a:t>
            </a:r>
            <a:r>
              <a:rPr lang="en-US" sz="2800" dirty="0" smtClean="0"/>
              <a:t>Kings</a:t>
            </a:r>
            <a:endParaRPr lang="en-US" dirty="0"/>
          </a:p>
        </p:txBody>
      </p:sp>
      <p:pic>
        <p:nvPicPr>
          <p:cNvPr id="7" name="Content Placeholder 6">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8869" y="1340768"/>
            <a:ext cx="6144683" cy="4608512"/>
          </a:xfrm>
        </p:spPr>
      </p:pic>
      <p:sp>
        <p:nvSpPr>
          <p:cNvPr id="8" name="TextBox 7"/>
          <p:cNvSpPr txBox="1"/>
          <p:nvPr/>
        </p:nvSpPr>
        <p:spPr>
          <a:xfrm>
            <a:off x="2404880" y="6021288"/>
            <a:ext cx="6048672" cy="369332"/>
          </a:xfrm>
          <a:prstGeom prst="rect">
            <a:avLst/>
          </a:prstGeom>
          <a:noFill/>
        </p:spPr>
        <p:txBody>
          <a:bodyPr wrap="square" rtlCol="0">
            <a:spAutoFit/>
          </a:bodyPr>
          <a:lstStyle/>
          <a:p>
            <a:pPr algn="ctr"/>
            <a:r>
              <a:rPr lang="en-US" b="0" dirty="0" smtClean="0">
                <a:latin typeface="+mn-lt"/>
              </a:rPr>
              <a:t>For video click on image</a:t>
            </a:r>
            <a:endParaRPr lang="en-US" b="0" dirty="0">
              <a:latin typeface="+mn-lt"/>
            </a:endParaRPr>
          </a:p>
        </p:txBody>
      </p:sp>
    </p:spTree>
    <p:extLst>
      <p:ext uri="{BB962C8B-B14F-4D97-AF65-F5344CB8AC3E}">
        <p14:creationId xmlns:p14="http://schemas.microsoft.com/office/powerpoint/2010/main" val="36040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1" y="7309"/>
            <a:ext cx="6707187" cy="1143000"/>
          </a:xfrm>
        </p:spPr>
        <p:txBody>
          <a:bodyPr/>
          <a:lstStyle/>
          <a:p>
            <a:r>
              <a:rPr lang="en-US" sz="2800" dirty="0" smtClean="0"/>
              <a:t>Declaration of Independence</a:t>
            </a:r>
            <a:endParaRPr lang="en-US" sz="28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6199" y="908720"/>
            <a:ext cx="3814013" cy="4525963"/>
          </a:xfrm>
        </p:spPr>
      </p:pic>
      <p:sp>
        <p:nvSpPr>
          <p:cNvPr id="5" name="TextBox 4"/>
          <p:cNvSpPr txBox="1"/>
          <p:nvPr/>
        </p:nvSpPr>
        <p:spPr>
          <a:xfrm>
            <a:off x="3426199" y="5517232"/>
            <a:ext cx="3814013" cy="923330"/>
          </a:xfrm>
          <a:prstGeom prst="rect">
            <a:avLst/>
          </a:prstGeom>
          <a:noFill/>
        </p:spPr>
        <p:txBody>
          <a:bodyPr wrap="square" rtlCol="0">
            <a:spAutoFit/>
          </a:bodyPr>
          <a:lstStyle/>
          <a:p>
            <a:r>
              <a:rPr lang="en-US" b="0" dirty="0">
                <a:latin typeface="+mn-lt"/>
              </a:rPr>
              <a:t>Pronouncement adopted by the </a:t>
            </a:r>
            <a:r>
              <a:rPr lang="en-US" b="0" dirty="0" smtClean="0">
                <a:latin typeface="+mn-lt"/>
              </a:rPr>
              <a:t>Second Continental </a:t>
            </a:r>
            <a:r>
              <a:rPr lang="en-US" b="0" dirty="0">
                <a:latin typeface="+mn-lt"/>
              </a:rPr>
              <a:t>Congress on July 4, 1776</a:t>
            </a:r>
          </a:p>
        </p:txBody>
      </p:sp>
    </p:spTree>
    <p:extLst>
      <p:ext uri="{BB962C8B-B14F-4D97-AF65-F5344CB8AC3E}">
        <p14:creationId xmlns:p14="http://schemas.microsoft.com/office/powerpoint/2010/main" val="2792277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Declaration of Independence</a:t>
            </a:r>
            <a:endParaRPr lang="en-US" sz="2800" dirty="0"/>
          </a:p>
        </p:txBody>
      </p:sp>
      <p:sp>
        <p:nvSpPr>
          <p:cNvPr id="3" name="Content Placeholder 2"/>
          <p:cNvSpPr>
            <a:spLocks noGrp="1"/>
          </p:cNvSpPr>
          <p:nvPr>
            <p:ph sz="half" idx="1"/>
          </p:nvPr>
        </p:nvSpPr>
        <p:spPr>
          <a:xfrm>
            <a:off x="1908175" y="1600200"/>
            <a:ext cx="3743945" cy="4525963"/>
          </a:xfrm>
        </p:spPr>
        <p:txBody>
          <a:bodyPr/>
          <a:lstStyle/>
          <a:p>
            <a:r>
              <a:rPr lang="en-US" sz="2400" dirty="0"/>
              <a:t>Enacted during the American Revolution</a:t>
            </a:r>
          </a:p>
          <a:p>
            <a:r>
              <a:rPr lang="en-US" sz="2400" dirty="0"/>
              <a:t>Declaration to Great Britain of statehood and independence</a:t>
            </a:r>
          </a:p>
          <a:p>
            <a:pPr lvl="1"/>
            <a:r>
              <a:rPr lang="en-US" sz="2000" dirty="0" smtClean="0"/>
              <a:t>Thirteen </a:t>
            </a:r>
            <a:r>
              <a:rPr lang="en-US" sz="2000" dirty="0"/>
              <a:t>independent sovereign states</a:t>
            </a:r>
          </a:p>
          <a:p>
            <a:pPr lvl="1"/>
            <a:r>
              <a:rPr lang="en-US" sz="2000" dirty="0" smtClean="0"/>
              <a:t>No </a:t>
            </a:r>
            <a:r>
              <a:rPr lang="en-US" sz="2000" dirty="0"/>
              <a:t>longer under British rule</a:t>
            </a:r>
          </a:p>
          <a:p>
            <a:pPr lvl="1"/>
            <a:r>
              <a:rPr lang="en-US" sz="2000" dirty="0" smtClean="0"/>
              <a:t>Collective </a:t>
            </a:r>
            <a:r>
              <a:rPr lang="en-US" sz="2000" dirty="0"/>
              <a:t>first step in forming the United States of America</a:t>
            </a:r>
          </a:p>
        </p:txBody>
      </p:sp>
      <p:pic>
        <p:nvPicPr>
          <p:cNvPr id="6" name="Content Placeholder 5"/>
          <p:cNvPicPr>
            <a:picLocks noGrp="1" noChangeAspect="1"/>
          </p:cNvPicPr>
          <p:nvPr>
            <p:ph sz="half" idx="2"/>
          </p:nvPr>
        </p:nvPicPr>
        <p:blipFill>
          <a:blip r:embed="rId2"/>
          <a:stretch>
            <a:fillRect/>
          </a:stretch>
        </p:blipFill>
        <p:spPr>
          <a:xfrm>
            <a:off x="5724128" y="1600200"/>
            <a:ext cx="3313112" cy="3533986"/>
          </a:xfrm>
          <a:prstGeom prst="rect">
            <a:avLst/>
          </a:prstGeom>
        </p:spPr>
      </p:pic>
    </p:spTree>
    <p:extLst>
      <p:ext uri="{BB962C8B-B14F-4D97-AF65-F5344CB8AC3E}">
        <p14:creationId xmlns:p14="http://schemas.microsoft.com/office/powerpoint/2010/main" val="17621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6648"/>
            <a:ext cx="6707187" cy="1143000"/>
          </a:xfrm>
        </p:spPr>
        <p:txBody>
          <a:bodyPr/>
          <a:lstStyle/>
          <a:p>
            <a:r>
              <a:rPr lang="en-US" dirty="0"/>
              <a:t>“E Pluribus Unum”</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2967" y="1538431"/>
            <a:ext cx="3989040" cy="3989040"/>
          </a:xfrm>
        </p:spPr>
      </p:pic>
      <p:sp>
        <p:nvSpPr>
          <p:cNvPr id="5" name="TextBox 4"/>
          <p:cNvSpPr txBox="1"/>
          <p:nvPr/>
        </p:nvSpPr>
        <p:spPr>
          <a:xfrm>
            <a:off x="2093131" y="1005592"/>
            <a:ext cx="6408712" cy="461665"/>
          </a:xfrm>
          <a:prstGeom prst="rect">
            <a:avLst/>
          </a:prstGeom>
          <a:noFill/>
        </p:spPr>
        <p:txBody>
          <a:bodyPr wrap="square" rtlCol="0">
            <a:spAutoFit/>
          </a:bodyPr>
          <a:lstStyle/>
          <a:p>
            <a:pPr algn="ctr"/>
            <a:r>
              <a:rPr lang="en-US" sz="2400" b="0" dirty="0" smtClean="0">
                <a:latin typeface="+mn-lt"/>
              </a:rPr>
              <a:t>“Out of many, one”</a:t>
            </a:r>
            <a:endParaRPr lang="en-US" sz="2400" b="0" dirty="0">
              <a:latin typeface="+mn-lt"/>
            </a:endParaRPr>
          </a:p>
        </p:txBody>
      </p:sp>
      <p:sp>
        <p:nvSpPr>
          <p:cNvPr id="6" name="TextBox 5"/>
          <p:cNvSpPr txBox="1"/>
          <p:nvPr/>
        </p:nvSpPr>
        <p:spPr>
          <a:xfrm>
            <a:off x="2000920" y="5608682"/>
            <a:ext cx="6912768" cy="923330"/>
          </a:xfrm>
          <a:prstGeom prst="rect">
            <a:avLst/>
          </a:prstGeom>
          <a:noFill/>
        </p:spPr>
        <p:txBody>
          <a:bodyPr wrap="square" rtlCol="0">
            <a:spAutoFit/>
          </a:bodyPr>
          <a:lstStyle/>
          <a:p>
            <a:pPr algn="ctr"/>
            <a:r>
              <a:rPr lang="en-US" b="0" dirty="0">
                <a:latin typeface="+mn-lt"/>
              </a:rPr>
              <a:t>“E Pluribus Unum” - 13-letter </a:t>
            </a:r>
            <a:r>
              <a:rPr lang="en-US" b="0" dirty="0" smtClean="0">
                <a:latin typeface="+mn-lt"/>
              </a:rPr>
              <a:t>motto of the U.S.</a:t>
            </a:r>
            <a:endParaRPr lang="en-US" b="0" dirty="0">
              <a:latin typeface="+mn-lt"/>
            </a:endParaRPr>
          </a:p>
          <a:p>
            <a:pPr algn="ctr"/>
            <a:r>
              <a:rPr lang="en-US" b="0" dirty="0" smtClean="0">
                <a:latin typeface="+mn-lt"/>
              </a:rPr>
              <a:t>Out </a:t>
            </a:r>
            <a:r>
              <a:rPr lang="en-US" b="0" dirty="0">
                <a:latin typeface="+mn-lt"/>
              </a:rPr>
              <a:t>of the union of the </a:t>
            </a:r>
            <a:r>
              <a:rPr lang="en-US" b="0" dirty="0" smtClean="0">
                <a:latin typeface="+mn-lt"/>
              </a:rPr>
              <a:t>original Thirteen Colonies emerged </a:t>
            </a:r>
            <a:r>
              <a:rPr lang="en-US" b="0" dirty="0">
                <a:latin typeface="+mn-lt"/>
              </a:rPr>
              <a:t>a new single nation</a:t>
            </a:r>
          </a:p>
        </p:txBody>
      </p:sp>
    </p:spTree>
    <p:extLst>
      <p:ext uri="{BB962C8B-B14F-4D97-AF65-F5344CB8AC3E}">
        <p14:creationId xmlns:p14="http://schemas.microsoft.com/office/powerpoint/2010/main" val="1578218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Schoolhouse Rock: The Constitution</a:t>
            </a:r>
            <a:endParaRPr lang="en-US" sz="2800"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23727" y="1196752"/>
            <a:ext cx="6434909" cy="4824536"/>
          </a:xfrm>
        </p:spPr>
      </p:pic>
      <p:sp>
        <p:nvSpPr>
          <p:cNvPr id="6" name="TextBox 5"/>
          <p:cNvSpPr txBox="1"/>
          <p:nvPr/>
        </p:nvSpPr>
        <p:spPr>
          <a:xfrm>
            <a:off x="2411760" y="6093296"/>
            <a:ext cx="6048672" cy="369332"/>
          </a:xfrm>
          <a:prstGeom prst="rect">
            <a:avLst/>
          </a:prstGeom>
          <a:noFill/>
        </p:spPr>
        <p:txBody>
          <a:bodyPr wrap="square" rtlCol="0">
            <a:spAutoFit/>
          </a:bodyPr>
          <a:lstStyle/>
          <a:p>
            <a:pPr algn="ctr"/>
            <a:r>
              <a:rPr lang="en-US" b="0" dirty="0" smtClean="0">
                <a:latin typeface="+mn-lt"/>
              </a:rPr>
              <a:t>For video click on image</a:t>
            </a:r>
            <a:endParaRPr lang="en-US" b="0" dirty="0">
              <a:latin typeface="+mn-lt"/>
            </a:endParaRPr>
          </a:p>
        </p:txBody>
      </p:sp>
    </p:spTree>
    <p:extLst>
      <p:ext uri="{BB962C8B-B14F-4D97-AF65-F5344CB8AC3E}">
        <p14:creationId xmlns:p14="http://schemas.microsoft.com/office/powerpoint/2010/main" val="614290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Preamble to the Constitution</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3893" y="1268760"/>
            <a:ext cx="6778625" cy="1306518"/>
          </a:xfrm>
        </p:spPr>
      </p:pic>
      <p:sp>
        <p:nvSpPr>
          <p:cNvPr id="5" name="TextBox 4"/>
          <p:cNvSpPr txBox="1"/>
          <p:nvPr/>
        </p:nvSpPr>
        <p:spPr>
          <a:xfrm>
            <a:off x="1979613" y="2852936"/>
            <a:ext cx="6707187" cy="1754326"/>
          </a:xfrm>
          <a:prstGeom prst="rect">
            <a:avLst/>
          </a:prstGeom>
          <a:noFill/>
        </p:spPr>
        <p:txBody>
          <a:bodyPr wrap="square" rtlCol="0">
            <a:spAutoFit/>
          </a:bodyPr>
          <a:lstStyle/>
          <a:p>
            <a:r>
              <a:rPr lang="en-US" dirty="0"/>
              <a:t>We the People </a:t>
            </a:r>
            <a:r>
              <a:rPr lang="en-US" b="0" i="1" dirty="0"/>
              <a:t>of the United States, in Order to form a more perfect Union, establish Justice, </a:t>
            </a:r>
            <a:r>
              <a:rPr lang="en-US" b="0" i="1" dirty="0" smtClean="0"/>
              <a:t>insure domestic </a:t>
            </a:r>
            <a:r>
              <a:rPr lang="en-US" b="0" i="1" dirty="0"/>
              <a:t>Tranquility, provide for the common </a:t>
            </a:r>
            <a:r>
              <a:rPr lang="en-US" b="0" i="1" dirty="0" err="1"/>
              <a:t>defence</a:t>
            </a:r>
            <a:r>
              <a:rPr lang="en-US" b="0" i="1" dirty="0"/>
              <a:t>, promote the general Welfare, and secure the </a:t>
            </a:r>
            <a:r>
              <a:rPr lang="en-US" b="0" i="1" dirty="0" smtClean="0"/>
              <a:t>Blessings of </a:t>
            </a:r>
            <a:r>
              <a:rPr lang="en-US" b="0" i="1" dirty="0"/>
              <a:t>Liberty to ourselves and our Posterity, do ordain and establish this Constitution for the United States </a:t>
            </a:r>
            <a:r>
              <a:rPr lang="en-US" b="0" i="1" dirty="0" smtClean="0"/>
              <a:t>of America</a:t>
            </a:r>
            <a:r>
              <a:rPr lang="en-US" b="0" i="1" dirty="0"/>
              <a:t>.</a:t>
            </a:r>
          </a:p>
        </p:txBody>
      </p:sp>
    </p:spTree>
    <p:extLst>
      <p:ext uri="{BB962C8B-B14F-4D97-AF65-F5344CB8AC3E}">
        <p14:creationId xmlns:p14="http://schemas.microsoft.com/office/powerpoint/2010/main" val="238663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Preamble to the Constitution</a:t>
            </a:r>
            <a:endParaRPr lang="en-US" sz="3200" dirty="0"/>
          </a:p>
        </p:txBody>
      </p:sp>
      <p:sp>
        <p:nvSpPr>
          <p:cNvPr id="6" name="Content Placeholder 5"/>
          <p:cNvSpPr>
            <a:spLocks noGrp="1"/>
          </p:cNvSpPr>
          <p:nvPr>
            <p:ph idx="1"/>
          </p:nvPr>
        </p:nvSpPr>
        <p:spPr/>
        <p:txBody>
          <a:bodyPr/>
          <a:lstStyle/>
          <a:p>
            <a:r>
              <a:rPr lang="en-US" sz="2400" dirty="0"/>
              <a:t>Brief introductory statement of the Constitution’s</a:t>
            </a:r>
          </a:p>
          <a:p>
            <a:pPr lvl="1"/>
            <a:r>
              <a:rPr lang="en-US" sz="2000" dirty="0" smtClean="0"/>
              <a:t>Fundamental </a:t>
            </a:r>
            <a:r>
              <a:rPr lang="en-US" sz="2000" dirty="0"/>
              <a:t>purposes</a:t>
            </a:r>
          </a:p>
          <a:p>
            <a:pPr lvl="1"/>
            <a:r>
              <a:rPr lang="en-US" sz="2000" dirty="0" smtClean="0"/>
              <a:t>Guiding </a:t>
            </a:r>
            <a:r>
              <a:rPr lang="en-US" sz="2000" dirty="0"/>
              <a:t>principles</a:t>
            </a:r>
          </a:p>
          <a:p>
            <a:r>
              <a:rPr lang="en-US" sz="2400" dirty="0" smtClean="0"/>
              <a:t>Courts </a:t>
            </a:r>
            <a:r>
              <a:rPr lang="en-US" sz="2400" dirty="0"/>
              <a:t>have referred to it as evidence of the Founding </a:t>
            </a:r>
            <a:r>
              <a:rPr lang="en-US" sz="2400" dirty="0" smtClean="0"/>
              <a:t>Fathers‘ intentions </a:t>
            </a:r>
            <a:r>
              <a:rPr lang="en-US" sz="2400" dirty="0"/>
              <a:t>regarding </a:t>
            </a:r>
            <a:r>
              <a:rPr lang="en-US" sz="2400" dirty="0" smtClean="0"/>
              <a:t>the Constitution's </a:t>
            </a:r>
            <a:r>
              <a:rPr lang="en-US" sz="2400" dirty="0"/>
              <a:t>meaning and what they </a:t>
            </a:r>
            <a:r>
              <a:rPr lang="en-US" sz="2400" dirty="0" smtClean="0"/>
              <a:t>hoped the </a:t>
            </a:r>
            <a:r>
              <a:rPr lang="en-US" sz="2400" dirty="0"/>
              <a:t>Constitution would achieve</a:t>
            </a:r>
          </a:p>
        </p:txBody>
      </p:sp>
    </p:spTree>
    <p:extLst>
      <p:ext uri="{BB962C8B-B14F-4D97-AF65-F5344CB8AC3E}">
        <p14:creationId xmlns:p14="http://schemas.microsoft.com/office/powerpoint/2010/main" val="2268131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U.S. Constitution</a:t>
            </a:r>
            <a:endParaRPr lang="en-US" sz="3200" dirty="0"/>
          </a:p>
        </p:txBody>
      </p:sp>
      <p:sp>
        <p:nvSpPr>
          <p:cNvPr id="3" name="Content Placeholder 2"/>
          <p:cNvSpPr>
            <a:spLocks noGrp="1"/>
          </p:cNvSpPr>
          <p:nvPr>
            <p:ph idx="1"/>
          </p:nvPr>
        </p:nvSpPr>
        <p:spPr>
          <a:xfrm>
            <a:off x="1979613" y="3531994"/>
            <a:ext cx="6778625" cy="1689051"/>
          </a:xfrm>
        </p:spPr>
        <p:txBody>
          <a:bodyPr/>
          <a:lstStyle/>
          <a:p>
            <a:pPr marL="0" indent="0">
              <a:buNone/>
            </a:pPr>
            <a:r>
              <a:rPr lang="en-US" sz="2400" dirty="0" smtClean="0"/>
              <a:t>Supreme </a:t>
            </a:r>
            <a:r>
              <a:rPr lang="en-US" sz="2400" dirty="0"/>
              <a:t>Law of </a:t>
            </a:r>
            <a:r>
              <a:rPr lang="en-US" sz="2400" dirty="0" smtClean="0"/>
              <a:t>the United </a:t>
            </a:r>
            <a:r>
              <a:rPr lang="en-US" sz="2400" dirty="0"/>
              <a:t>States of America</a:t>
            </a:r>
          </a:p>
        </p:txBody>
      </p:sp>
      <p:sp>
        <p:nvSpPr>
          <p:cNvPr id="5" name="Rectangle 4"/>
          <p:cNvSpPr/>
          <p:nvPr/>
        </p:nvSpPr>
        <p:spPr>
          <a:xfrm>
            <a:off x="1979613" y="1417638"/>
            <a:ext cx="6984875" cy="1569660"/>
          </a:xfrm>
          <a:prstGeom prst="rect">
            <a:avLst/>
          </a:prstGeom>
        </p:spPr>
        <p:txBody>
          <a:bodyPr wrap="square">
            <a:spAutoFit/>
          </a:bodyPr>
          <a:lstStyle/>
          <a:p>
            <a:r>
              <a:rPr lang="en-US" sz="2400" b="0" dirty="0">
                <a:latin typeface="+mn-lt"/>
              </a:rPr>
              <a:t>Created </a:t>
            </a:r>
            <a:r>
              <a:rPr lang="en-US" sz="2400" b="0" dirty="0" smtClean="0">
                <a:latin typeface="+mn-lt"/>
              </a:rPr>
              <a:t>		September </a:t>
            </a:r>
            <a:r>
              <a:rPr lang="en-US" sz="2400" b="0" dirty="0">
                <a:latin typeface="+mn-lt"/>
              </a:rPr>
              <a:t>17, 1787</a:t>
            </a:r>
          </a:p>
          <a:p>
            <a:r>
              <a:rPr lang="en-US" sz="2400" b="0" dirty="0">
                <a:latin typeface="+mn-lt"/>
              </a:rPr>
              <a:t>Presented </a:t>
            </a:r>
            <a:r>
              <a:rPr lang="en-US" sz="2400" b="0" dirty="0" smtClean="0">
                <a:latin typeface="+mn-lt"/>
              </a:rPr>
              <a:t>		September </a:t>
            </a:r>
            <a:r>
              <a:rPr lang="en-US" sz="2400" b="0" dirty="0">
                <a:latin typeface="+mn-lt"/>
              </a:rPr>
              <a:t>28, 1787</a:t>
            </a:r>
          </a:p>
          <a:p>
            <a:r>
              <a:rPr lang="en-US" sz="2400" b="0" dirty="0">
                <a:latin typeface="+mn-lt"/>
              </a:rPr>
              <a:t>Ratified </a:t>
            </a:r>
            <a:r>
              <a:rPr lang="en-US" sz="2400" b="0" dirty="0" smtClean="0">
                <a:latin typeface="+mn-lt"/>
              </a:rPr>
              <a:t>		June </a:t>
            </a:r>
            <a:r>
              <a:rPr lang="en-US" sz="2400" b="0" dirty="0">
                <a:latin typeface="+mn-lt"/>
              </a:rPr>
              <a:t>21, 1788</a:t>
            </a:r>
          </a:p>
          <a:p>
            <a:r>
              <a:rPr lang="en-US" sz="2400" b="0" dirty="0">
                <a:latin typeface="+mn-lt"/>
              </a:rPr>
              <a:t>Date effective </a:t>
            </a:r>
            <a:r>
              <a:rPr lang="en-US" sz="2400" b="0" dirty="0" smtClean="0">
                <a:latin typeface="+mn-lt"/>
              </a:rPr>
              <a:t>	March </a:t>
            </a:r>
            <a:r>
              <a:rPr lang="en-US" sz="2400" b="0" dirty="0">
                <a:latin typeface="+mn-lt"/>
              </a:rPr>
              <a:t>4, 1789</a:t>
            </a:r>
          </a:p>
        </p:txBody>
      </p:sp>
    </p:spTree>
    <p:extLst>
      <p:ext uri="{BB962C8B-B14F-4D97-AF65-F5344CB8AC3E}">
        <p14:creationId xmlns:p14="http://schemas.microsoft.com/office/powerpoint/2010/main" val="383560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U.S. Constitution</a:t>
            </a:r>
          </a:p>
        </p:txBody>
      </p:sp>
      <p:sp>
        <p:nvSpPr>
          <p:cNvPr id="3" name="Content Placeholder 2"/>
          <p:cNvSpPr>
            <a:spLocks noGrp="1"/>
          </p:cNvSpPr>
          <p:nvPr>
            <p:ph idx="1"/>
          </p:nvPr>
        </p:nvSpPr>
        <p:spPr/>
        <p:txBody>
          <a:bodyPr/>
          <a:lstStyle/>
          <a:p>
            <a:pPr marL="0" indent="0">
              <a:buNone/>
            </a:pPr>
            <a:r>
              <a:rPr lang="en-US" sz="1800" dirty="0"/>
              <a:t>Preamble to the Constitution</a:t>
            </a:r>
          </a:p>
          <a:p>
            <a:r>
              <a:rPr lang="en-US" sz="1800" dirty="0" smtClean="0">
                <a:hlinkClick r:id="rId2"/>
              </a:rPr>
              <a:t>The </a:t>
            </a:r>
            <a:r>
              <a:rPr lang="en-US" sz="1800" dirty="0">
                <a:hlinkClick r:id="rId2"/>
              </a:rPr>
              <a:t>Preamble</a:t>
            </a:r>
            <a:endParaRPr lang="en-US" sz="1800" dirty="0"/>
          </a:p>
          <a:p>
            <a:pPr marL="0" indent="0">
              <a:buNone/>
            </a:pPr>
            <a:r>
              <a:rPr lang="en-US" sz="1800" dirty="0"/>
              <a:t>Articles of the Constitution</a:t>
            </a:r>
          </a:p>
          <a:p>
            <a:r>
              <a:rPr lang="en-US" sz="1800" dirty="0" smtClean="0">
                <a:hlinkClick r:id="rId3"/>
              </a:rPr>
              <a:t>Article </a:t>
            </a:r>
            <a:r>
              <a:rPr lang="en-US" sz="1800" dirty="0">
                <a:hlinkClick r:id="rId3"/>
              </a:rPr>
              <a:t>I</a:t>
            </a:r>
            <a:r>
              <a:rPr lang="en-US" sz="1800" dirty="0"/>
              <a:t> Legislative Branch</a:t>
            </a:r>
          </a:p>
          <a:p>
            <a:r>
              <a:rPr lang="en-US" sz="1800" dirty="0" smtClean="0">
                <a:hlinkClick r:id="rId4"/>
              </a:rPr>
              <a:t>Article </a:t>
            </a:r>
            <a:r>
              <a:rPr lang="en-US" sz="1800" dirty="0">
                <a:hlinkClick r:id="rId4"/>
              </a:rPr>
              <a:t>II</a:t>
            </a:r>
            <a:r>
              <a:rPr lang="en-US" sz="1800" dirty="0"/>
              <a:t> Executive Branch</a:t>
            </a:r>
          </a:p>
          <a:p>
            <a:r>
              <a:rPr lang="en-US" sz="1800" dirty="0" smtClean="0">
                <a:hlinkClick r:id="rId5"/>
              </a:rPr>
              <a:t>Article </a:t>
            </a:r>
            <a:r>
              <a:rPr lang="en-US" sz="1800" dirty="0">
                <a:hlinkClick r:id="rId5"/>
              </a:rPr>
              <a:t>III</a:t>
            </a:r>
            <a:r>
              <a:rPr lang="en-US" sz="1800" dirty="0"/>
              <a:t> Judicial Branch</a:t>
            </a:r>
          </a:p>
          <a:p>
            <a:r>
              <a:rPr lang="en-US" sz="1800" dirty="0" smtClean="0">
                <a:hlinkClick r:id="rId6"/>
              </a:rPr>
              <a:t>Article </a:t>
            </a:r>
            <a:r>
              <a:rPr lang="en-US" sz="1800" dirty="0">
                <a:hlinkClick r:id="rId6"/>
              </a:rPr>
              <a:t>IV</a:t>
            </a:r>
            <a:r>
              <a:rPr lang="en-US" sz="1800" dirty="0"/>
              <a:t> Relationships Between the States</a:t>
            </a:r>
          </a:p>
          <a:p>
            <a:r>
              <a:rPr lang="en-US" sz="1800" dirty="0" smtClean="0">
                <a:hlinkClick r:id="rId7"/>
              </a:rPr>
              <a:t>Article </a:t>
            </a:r>
            <a:r>
              <a:rPr lang="en-US" sz="1800" dirty="0">
                <a:hlinkClick r:id="rId7"/>
              </a:rPr>
              <a:t>V</a:t>
            </a:r>
            <a:r>
              <a:rPr lang="en-US" sz="1800" dirty="0"/>
              <a:t> Amending the Constitution</a:t>
            </a:r>
          </a:p>
          <a:p>
            <a:r>
              <a:rPr lang="en-US" sz="1800" dirty="0" smtClean="0">
                <a:hlinkClick r:id="rId8"/>
              </a:rPr>
              <a:t>Article </a:t>
            </a:r>
            <a:r>
              <a:rPr lang="en-US" sz="1800" dirty="0">
                <a:hlinkClick r:id="rId8"/>
              </a:rPr>
              <a:t>VI</a:t>
            </a:r>
            <a:r>
              <a:rPr lang="en-US" sz="1800" dirty="0"/>
              <a:t> Prior Debts, National Supremacy, and Oaths of Office</a:t>
            </a:r>
          </a:p>
          <a:p>
            <a:r>
              <a:rPr lang="en-US" sz="1800" dirty="0" smtClean="0">
                <a:hlinkClick r:id="rId9"/>
              </a:rPr>
              <a:t>Article VII</a:t>
            </a:r>
            <a:r>
              <a:rPr lang="en-US" sz="1800" dirty="0" smtClean="0"/>
              <a:t> </a:t>
            </a:r>
            <a:r>
              <a:rPr lang="en-US" sz="1800" dirty="0"/>
              <a:t>Ratification</a:t>
            </a:r>
          </a:p>
        </p:txBody>
      </p:sp>
    </p:spTree>
    <p:extLst>
      <p:ext uri="{BB962C8B-B14F-4D97-AF65-F5344CB8AC3E}">
        <p14:creationId xmlns:p14="http://schemas.microsoft.com/office/powerpoint/2010/main" val="428608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U.S. Constitution</a:t>
            </a:r>
          </a:p>
        </p:txBody>
      </p:sp>
      <p:sp>
        <p:nvSpPr>
          <p:cNvPr id="3" name="Content Placeholder 2"/>
          <p:cNvSpPr>
            <a:spLocks noGrp="1"/>
          </p:cNvSpPr>
          <p:nvPr>
            <p:ph idx="1"/>
          </p:nvPr>
        </p:nvSpPr>
        <p:spPr/>
        <p:txBody>
          <a:bodyPr/>
          <a:lstStyle/>
          <a:p>
            <a:pPr marL="0" indent="0">
              <a:buNone/>
            </a:pPr>
            <a:r>
              <a:rPr lang="en-US" sz="1800" dirty="0">
                <a:hlinkClick r:id="rId2"/>
              </a:rPr>
              <a:t>Article I</a:t>
            </a:r>
            <a:r>
              <a:rPr lang="en-US" sz="1800" dirty="0"/>
              <a:t>, </a:t>
            </a:r>
            <a:r>
              <a:rPr lang="en-US" sz="1800" dirty="0">
                <a:hlinkClick r:id="rId3"/>
              </a:rPr>
              <a:t>Article II</a:t>
            </a:r>
            <a:r>
              <a:rPr lang="en-US" sz="1800" dirty="0"/>
              <a:t>, </a:t>
            </a:r>
            <a:r>
              <a:rPr lang="en-US" sz="1800" dirty="0">
                <a:hlinkClick r:id="rId4"/>
              </a:rPr>
              <a:t>Article III</a:t>
            </a:r>
            <a:endParaRPr lang="en-US" sz="1800" dirty="0"/>
          </a:p>
          <a:p>
            <a:r>
              <a:rPr lang="en-US" sz="1800" dirty="0" smtClean="0"/>
              <a:t>First </a:t>
            </a:r>
            <a:r>
              <a:rPr lang="en-US" sz="1800" dirty="0"/>
              <a:t>three articles embody the doctrine of the separation of powers</a:t>
            </a:r>
          </a:p>
          <a:p>
            <a:r>
              <a:rPr lang="en-US" sz="1800" dirty="0" smtClean="0"/>
              <a:t>Federal </a:t>
            </a:r>
            <a:r>
              <a:rPr lang="en-US" sz="1800" dirty="0"/>
              <a:t>government is divided into three branches</a:t>
            </a:r>
          </a:p>
          <a:p>
            <a:pPr lvl="1"/>
            <a:r>
              <a:rPr lang="en-US" sz="1400" dirty="0" smtClean="0"/>
              <a:t>The </a:t>
            </a:r>
            <a:r>
              <a:rPr lang="en-US" sz="1400" dirty="0"/>
              <a:t>legislative, consisting of the bicameral Congress</a:t>
            </a:r>
          </a:p>
          <a:p>
            <a:pPr lvl="1"/>
            <a:r>
              <a:rPr lang="en-US" sz="1400" dirty="0" smtClean="0"/>
              <a:t>The </a:t>
            </a:r>
            <a:r>
              <a:rPr lang="en-US" sz="1400" dirty="0"/>
              <a:t>executive, consisting of the president and subordinate officers</a:t>
            </a:r>
          </a:p>
          <a:p>
            <a:pPr lvl="1"/>
            <a:r>
              <a:rPr lang="en-US" sz="1400" dirty="0" smtClean="0"/>
              <a:t>The </a:t>
            </a:r>
            <a:r>
              <a:rPr lang="en-US" sz="1400" dirty="0"/>
              <a:t>judicial, consisting of the Supreme Court and other federal courts</a:t>
            </a:r>
          </a:p>
        </p:txBody>
      </p:sp>
    </p:spTree>
    <p:extLst>
      <p:ext uri="{BB962C8B-B14F-4D97-AF65-F5344CB8AC3E}">
        <p14:creationId xmlns:p14="http://schemas.microsoft.com/office/powerpoint/2010/main" val="341506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43808" y="1373531"/>
            <a:ext cx="4896544" cy="792087"/>
          </a:xfrm>
        </p:spPr>
        <p:txBody>
          <a:bodyPr/>
          <a:lstStyle/>
          <a:p>
            <a:pPr algn="l"/>
            <a:r>
              <a:rPr lang="en-US" sz="2800" dirty="0" smtClean="0">
                <a:latin typeface="Times New Roman" pitchFamily="18" charset="0"/>
              </a:rPr>
              <a:t>Citizenship in the Nation Merit Badge Requirements</a:t>
            </a:r>
            <a:endParaRPr lang="uk-UA" sz="2800" dirty="0">
              <a:latin typeface="Times New Roman" pitchFamily="18" charset="0"/>
            </a:endParaRPr>
          </a:p>
        </p:txBody>
      </p:sp>
      <p:sp>
        <p:nvSpPr>
          <p:cNvPr id="36867" name="Rectangle 3"/>
          <p:cNvSpPr>
            <a:spLocks noGrp="1" noChangeArrowheads="1"/>
          </p:cNvSpPr>
          <p:nvPr>
            <p:ph type="body" idx="1"/>
          </p:nvPr>
        </p:nvSpPr>
        <p:spPr>
          <a:xfrm>
            <a:off x="899592" y="2780928"/>
            <a:ext cx="7993062" cy="3815408"/>
          </a:xfrm>
        </p:spPr>
        <p:txBody>
          <a:bodyPr/>
          <a:lstStyle/>
          <a:p>
            <a:pPr>
              <a:buFont typeface="+mj-lt"/>
              <a:buAutoNum type="arabicPeriod"/>
            </a:pPr>
            <a:r>
              <a:rPr lang="en-US" sz="1800" dirty="0">
                <a:solidFill>
                  <a:schemeClr val="bg1"/>
                </a:solidFill>
              </a:rPr>
              <a:t>What is the Constitution of the United States? What does the Constitution do? What principles does it reflect? Why is it important to have a Constitution?</a:t>
            </a:r>
          </a:p>
          <a:p>
            <a:pPr>
              <a:buFont typeface="+mj-lt"/>
              <a:buAutoNum type="arabicPeriod"/>
            </a:pPr>
            <a:r>
              <a:rPr lang="en-US" sz="1800" dirty="0">
                <a:solidFill>
                  <a:schemeClr val="bg1"/>
                </a:solidFill>
              </a:rPr>
              <a:t>List the six purposes for creating the United States Constitution set forth in the Preamble to the Constitution. How do these purposes affect your family and community? </a:t>
            </a:r>
          </a:p>
          <a:p>
            <a:pPr>
              <a:buFont typeface="+mj-lt"/>
              <a:buAutoNum type="arabicPeriod"/>
            </a:pPr>
            <a:r>
              <a:rPr lang="en-US" sz="1800" dirty="0">
                <a:solidFill>
                  <a:schemeClr val="bg1"/>
                </a:solidFill>
              </a:rPr>
              <a:t>List the three branches of the United States government. Explain: </a:t>
            </a:r>
          </a:p>
          <a:p>
            <a:pPr lvl="1">
              <a:buFont typeface="+mj-lt"/>
              <a:buAutoNum type="alphaLcPeriod"/>
            </a:pPr>
            <a:r>
              <a:rPr lang="en-US" sz="1400" b="0" dirty="0">
                <a:solidFill>
                  <a:schemeClr val="bg1"/>
                </a:solidFill>
              </a:rPr>
              <a:t>The function of each branch of government</a:t>
            </a:r>
          </a:p>
          <a:p>
            <a:pPr lvl="1">
              <a:buFont typeface="+mj-lt"/>
              <a:buAutoNum type="alphaLcPeriod"/>
            </a:pPr>
            <a:r>
              <a:rPr lang="en-US" sz="1400" b="0" dirty="0">
                <a:solidFill>
                  <a:schemeClr val="bg1"/>
                </a:solidFill>
              </a:rPr>
              <a:t>Why it is important to divide powers among different branches</a:t>
            </a:r>
          </a:p>
          <a:p>
            <a:pPr lvl="1">
              <a:buFont typeface="+mj-lt"/>
              <a:buAutoNum type="alphaLcPeriod"/>
            </a:pPr>
            <a:r>
              <a:rPr lang="en-US" sz="1400" b="0" dirty="0">
                <a:solidFill>
                  <a:schemeClr val="bg1"/>
                </a:solidFill>
              </a:rPr>
              <a:t>How each branch "checks" and "balances" the others</a:t>
            </a:r>
          </a:p>
          <a:p>
            <a:pPr lvl="1">
              <a:buFont typeface="+mj-lt"/>
              <a:buAutoNum type="alphaLcPeriod"/>
            </a:pPr>
            <a:r>
              <a:rPr lang="en-US" sz="1400" b="0" dirty="0">
                <a:solidFill>
                  <a:schemeClr val="bg1"/>
                </a:solidFill>
              </a:rPr>
              <a:t>How citizens can be involved in each branch of government.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160" y="1390933"/>
            <a:ext cx="770384" cy="78643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U.S. Constitution</a:t>
            </a:r>
          </a:p>
        </p:txBody>
      </p:sp>
      <p:sp>
        <p:nvSpPr>
          <p:cNvPr id="3" name="Content Placeholder 2"/>
          <p:cNvSpPr>
            <a:spLocks noGrp="1"/>
          </p:cNvSpPr>
          <p:nvPr>
            <p:ph idx="1"/>
          </p:nvPr>
        </p:nvSpPr>
        <p:spPr/>
        <p:txBody>
          <a:bodyPr/>
          <a:lstStyle/>
          <a:p>
            <a:pPr marL="0" indent="0">
              <a:buNone/>
            </a:pPr>
            <a:r>
              <a:rPr lang="en-US" sz="1800" dirty="0">
                <a:hlinkClick r:id="rId2"/>
              </a:rPr>
              <a:t>Article IV</a:t>
            </a:r>
            <a:endParaRPr lang="en-US" sz="1800" dirty="0"/>
          </a:p>
          <a:p>
            <a:r>
              <a:rPr lang="en-US" sz="1800" dirty="0" smtClean="0"/>
              <a:t>Relationships </a:t>
            </a:r>
            <a:r>
              <a:rPr lang="en-US" sz="1800" dirty="0"/>
              <a:t>Between the States</a:t>
            </a:r>
          </a:p>
          <a:p>
            <a:pPr marL="0" indent="0">
              <a:buNone/>
            </a:pPr>
            <a:r>
              <a:rPr lang="en-US" sz="1800" dirty="0">
                <a:hlinkClick r:id="rId3"/>
              </a:rPr>
              <a:t>Article V</a:t>
            </a:r>
            <a:endParaRPr lang="en-US" sz="1800" dirty="0"/>
          </a:p>
          <a:p>
            <a:r>
              <a:rPr lang="en-US" sz="1800" dirty="0" smtClean="0"/>
              <a:t>Amending </a:t>
            </a:r>
            <a:r>
              <a:rPr lang="en-US" sz="1800" dirty="0"/>
              <a:t>the Constitution</a:t>
            </a:r>
          </a:p>
          <a:p>
            <a:pPr marL="0" indent="0">
              <a:buNone/>
            </a:pPr>
            <a:r>
              <a:rPr lang="en-US" sz="1800" dirty="0">
                <a:hlinkClick r:id="rId4"/>
              </a:rPr>
              <a:t>Article VI</a:t>
            </a:r>
            <a:endParaRPr lang="en-US" sz="1800" dirty="0"/>
          </a:p>
          <a:p>
            <a:r>
              <a:rPr lang="en-US" sz="1800" dirty="0" smtClean="0"/>
              <a:t>Prior </a:t>
            </a:r>
            <a:r>
              <a:rPr lang="en-US" sz="1800" dirty="0"/>
              <a:t>Debts, National Supremacy, and Oaths of Office</a:t>
            </a:r>
          </a:p>
          <a:p>
            <a:pPr marL="0" indent="0">
              <a:buNone/>
            </a:pPr>
            <a:r>
              <a:rPr lang="en-US" sz="1800" dirty="0">
                <a:hlinkClick r:id="rId5"/>
              </a:rPr>
              <a:t>Article VII</a:t>
            </a:r>
            <a:endParaRPr lang="en-US" sz="1800" dirty="0"/>
          </a:p>
          <a:p>
            <a:r>
              <a:rPr lang="en-US" sz="1800" dirty="0" smtClean="0"/>
              <a:t>Establishes </a:t>
            </a:r>
            <a:r>
              <a:rPr lang="en-US" sz="1800" dirty="0"/>
              <a:t>procedure subsequently used by the 13 States to ratify</a:t>
            </a:r>
          </a:p>
        </p:txBody>
      </p:sp>
    </p:spTree>
    <p:extLst>
      <p:ext uri="{BB962C8B-B14F-4D97-AF65-F5344CB8AC3E}">
        <p14:creationId xmlns:p14="http://schemas.microsoft.com/office/powerpoint/2010/main" val="902388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53752"/>
            <a:ext cx="6707187" cy="1143000"/>
          </a:xfrm>
        </p:spPr>
        <p:txBody>
          <a:bodyPr/>
          <a:lstStyle/>
          <a:p>
            <a:r>
              <a:rPr lang="en-US" sz="3600" dirty="0" smtClean="0"/>
              <a:t>Bill of Rights</a:t>
            </a:r>
            <a:endParaRPr lang="en-US" sz="3600" dirty="0"/>
          </a:p>
        </p:txBody>
      </p:sp>
      <p:sp>
        <p:nvSpPr>
          <p:cNvPr id="3" name="Content Placeholder 2"/>
          <p:cNvSpPr>
            <a:spLocks noGrp="1"/>
          </p:cNvSpPr>
          <p:nvPr>
            <p:ph idx="1"/>
          </p:nvPr>
        </p:nvSpPr>
        <p:spPr>
          <a:xfrm>
            <a:off x="1908175" y="3501008"/>
            <a:ext cx="6778625" cy="3057203"/>
          </a:xfrm>
        </p:spPr>
        <p:txBody>
          <a:bodyPr/>
          <a:lstStyle/>
          <a:p>
            <a:pPr marL="0" indent="0">
              <a:buNone/>
            </a:pPr>
            <a:r>
              <a:rPr lang="en-US" sz="2400" dirty="0" smtClean="0"/>
              <a:t>Created 		September </a:t>
            </a:r>
            <a:r>
              <a:rPr lang="en-US" sz="2400" dirty="0"/>
              <a:t>25, 1789</a:t>
            </a:r>
          </a:p>
          <a:p>
            <a:pPr marL="0" indent="0">
              <a:buNone/>
            </a:pPr>
            <a:r>
              <a:rPr lang="en-US" sz="2400" dirty="0"/>
              <a:t>Ratified </a:t>
            </a:r>
            <a:r>
              <a:rPr lang="en-US" sz="2400" dirty="0" smtClean="0"/>
              <a:t>		December </a:t>
            </a:r>
            <a:r>
              <a:rPr lang="en-US" sz="2400" dirty="0"/>
              <a:t>15, 1791</a:t>
            </a:r>
          </a:p>
          <a:p>
            <a:pPr marL="0" indent="0">
              <a:buNone/>
            </a:pPr>
            <a:endParaRPr lang="en-US" sz="2400" dirty="0" smtClean="0"/>
          </a:p>
          <a:p>
            <a:pPr marL="0" indent="0">
              <a:buNone/>
            </a:pPr>
            <a:r>
              <a:rPr lang="en-US" sz="2400" dirty="0" smtClean="0"/>
              <a:t>Update </a:t>
            </a:r>
            <a:r>
              <a:rPr lang="en-US" sz="2400" dirty="0"/>
              <a:t>to the </a:t>
            </a:r>
            <a:r>
              <a:rPr lang="en-US" sz="2400" dirty="0" smtClean="0"/>
              <a:t>Constitution.</a:t>
            </a:r>
            <a:endParaRPr lang="en-US" sz="2400" dirty="0"/>
          </a:p>
          <a:p>
            <a:pPr marL="0" indent="0">
              <a:buNone/>
            </a:pPr>
            <a:r>
              <a:rPr lang="en-US" sz="2400" dirty="0"/>
              <a:t>Limitation of Federal power over </a:t>
            </a:r>
            <a:r>
              <a:rPr lang="en-US" sz="2400" dirty="0" smtClean="0"/>
              <a:t>citizens.</a:t>
            </a:r>
            <a:endParaRPr lang="en-US" sz="2400" dirty="0"/>
          </a:p>
        </p:txBody>
      </p:sp>
      <p:pic>
        <p:nvPicPr>
          <p:cNvPr id="5" name="Picture 4"/>
          <p:cNvPicPr>
            <a:picLocks noChangeAspect="1"/>
          </p:cNvPicPr>
          <p:nvPr/>
        </p:nvPicPr>
        <p:blipFill>
          <a:blip r:embed="rId2"/>
          <a:stretch>
            <a:fillRect/>
          </a:stretch>
        </p:blipFill>
        <p:spPr>
          <a:xfrm>
            <a:off x="2994637" y="980728"/>
            <a:ext cx="4605700" cy="2405801"/>
          </a:xfrm>
          <a:prstGeom prst="rect">
            <a:avLst/>
          </a:prstGeom>
        </p:spPr>
      </p:pic>
    </p:spTree>
    <p:extLst>
      <p:ext uri="{BB962C8B-B14F-4D97-AF65-F5344CB8AC3E}">
        <p14:creationId xmlns:p14="http://schemas.microsoft.com/office/powerpoint/2010/main" val="3206163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Bill of Rights</a:t>
            </a:r>
            <a:endParaRPr lang="en-US" sz="3600" dirty="0"/>
          </a:p>
        </p:txBody>
      </p:sp>
      <p:sp>
        <p:nvSpPr>
          <p:cNvPr id="3" name="Content Placeholder 2"/>
          <p:cNvSpPr>
            <a:spLocks noGrp="1"/>
          </p:cNvSpPr>
          <p:nvPr>
            <p:ph idx="1"/>
          </p:nvPr>
        </p:nvSpPr>
        <p:spPr>
          <a:xfrm>
            <a:off x="1908175" y="1600200"/>
            <a:ext cx="6840289" cy="4525963"/>
          </a:xfrm>
        </p:spPr>
        <p:txBody>
          <a:bodyPr/>
          <a:lstStyle/>
          <a:p>
            <a:r>
              <a:rPr lang="en-US" sz="2400" dirty="0"/>
              <a:t>First 10 Amendments </a:t>
            </a:r>
            <a:r>
              <a:rPr lang="en-US" sz="2400" dirty="0" smtClean="0"/>
              <a:t>added </a:t>
            </a:r>
            <a:r>
              <a:rPr lang="en-US" sz="2400" dirty="0"/>
              <a:t>to the </a:t>
            </a:r>
            <a:r>
              <a:rPr lang="en-US" sz="2400" dirty="0" smtClean="0"/>
              <a:t>Constitution.</a:t>
            </a:r>
            <a:endParaRPr lang="en-US" sz="2400" dirty="0"/>
          </a:p>
          <a:p>
            <a:pPr lvl="1"/>
            <a:r>
              <a:rPr lang="en-US" sz="2000" dirty="0" smtClean="0"/>
              <a:t>Specific </a:t>
            </a:r>
            <a:r>
              <a:rPr lang="en-US" sz="2000" dirty="0"/>
              <a:t>guarantees of personal freedoms and </a:t>
            </a:r>
            <a:r>
              <a:rPr lang="en-US" sz="2000" dirty="0" smtClean="0"/>
              <a:t>rights.</a:t>
            </a:r>
            <a:endParaRPr lang="en-US" sz="2000" dirty="0"/>
          </a:p>
          <a:p>
            <a:pPr lvl="1"/>
            <a:r>
              <a:rPr lang="en-US" sz="2000" dirty="0" smtClean="0"/>
              <a:t>Clear </a:t>
            </a:r>
            <a:r>
              <a:rPr lang="en-US" sz="2000" dirty="0"/>
              <a:t>limitations on the government's power in judicial </a:t>
            </a:r>
            <a:r>
              <a:rPr lang="en-US" sz="2000" dirty="0" smtClean="0"/>
              <a:t>proceedings.</a:t>
            </a:r>
            <a:endParaRPr lang="en-US" sz="2000" dirty="0"/>
          </a:p>
          <a:p>
            <a:pPr lvl="1"/>
            <a:r>
              <a:rPr lang="en-US" sz="2000" dirty="0" smtClean="0"/>
              <a:t>Powers </a:t>
            </a:r>
            <a:r>
              <a:rPr lang="en-US" sz="2000" dirty="0"/>
              <a:t>not specifically granted to the federal government by </a:t>
            </a:r>
            <a:r>
              <a:rPr lang="en-US" sz="2000" dirty="0" smtClean="0"/>
              <a:t>the Constitution </a:t>
            </a:r>
            <a:r>
              <a:rPr lang="en-US" sz="2000" dirty="0"/>
              <a:t>are reserved to the states or the </a:t>
            </a:r>
            <a:r>
              <a:rPr lang="en-US" sz="2000" dirty="0" smtClean="0"/>
              <a:t>people.</a:t>
            </a:r>
            <a:endParaRPr lang="en-US" sz="2000" dirty="0"/>
          </a:p>
        </p:txBody>
      </p:sp>
    </p:spTree>
    <p:extLst>
      <p:ext uri="{BB962C8B-B14F-4D97-AF65-F5344CB8AC3E}">
        <p14:creationId xmlns:p14="http://schemas.microsoft.com/office/powerpoint/2010/main" val="112386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Bill of Rights</a:t>
            </a:r>
            <a:endParaRPr lang="en-US" sz="3600" dirty="0"/>
          </a:p>
        </p:txBody>
      </p:sp>
      <p:sp>
        <p:nvSpPr>
          <p:cNvPr id="3" name="Content Placeholder 2"/>
          <p:cNvSpPr>
            <a:spLocks noGrp="1"/>
          </p:cNvSpPr>
          <p:nvPr>
            <p:ph idx="1"/>
          </p:nvPr>
        </p:nvSpPr>
        <p:spPr>
          <a:xfrm>
            <a:off x="1908175" y="1417638"/>
            <a:ext cx="6840289" cy="4963690"/>
          </a:xfrm>
        </p:spPr>
        <p:txBody>
          <a:bodyPr/>
          <a:lstStyle/>
          <a:p>
            <a:r>
              <a:rPr lang="en-US" sz="1800" dirty="0" smtClean="0">
                <a:hlinkClick r:id="rId2"/>
              </a:rPr>
              <a:t>First </a:t>
            </a:r>
            <a:r>
              <a:rPr lang="en-US" sz="1800" dirty="0">
                <a:hlinkClick r:id="rId2"/>
              </a:rPr>
              <a:t>Amendment</a:t>
            </a:r>
            <a:r>
              <a:rPr lang="en-US" sz="1800" dirty="0"/>
              <a:t> Freedom of Religion, Speech, Press, Assembly, and Petition</a:t>
            </a:r>
          </a:p>
          <a:p>
            <a:r>
              <a:rPr lang="en-US" sz="1800" dirty="0" smtClean="0">
                <a:hlinkClick r:id="rId3"/>
              </a:rPr>
              <a:t>Second </a:t>
            </a:r>
            <a:r>
              <a:rPr lang="en-US" sz="1800" dirty="0">
                <a:hlinkClick r:id="rId3"/>
              </a:rPr>
              <a:t>Amendment</a:t>
            </a:r>
            <a:r>
              <a:rPr lang="en-US" sz="1800" dirty="0"/>
              <a:t> Bearing and Keeping Arms</a:t>
            </a:r>
          </a:p>
          <a:p>
            <a:r>
              <a:rPr lang="en-US" sz="1800" dirty="0" smtClean="0">
                <a:hlinkClick r:id="rId4"/>
              </a:rPr>
              <a:t>Third </a:t>
            </a:r>
            <a:r>
              <a:rPr lang="en-US" sz="1800" dirty="0">
                <a:hlinkClick r:id="rId4"/>
              </a:rPr>
              <a:t>Amendment</a:t>
            </a:r>
            <a:r>
              <a:rPr lang="en-US" sz="1800" dirty="0"/>
              <a:t> Quartering Soldiers</a:t>
            </a:r>
          </a:p>
          <a:p>
            <a:r>
              <a:rPr lang="en-US" sz="1800" dirty="0" smtClean="0">
                <a:hlinkClick r:id="rId5"/>
              </a:rPr>
              <a:t>Fourth </a:t>
            </a:r>
            <a:r>
              <a:rPr lang="en-US" sz="1800" dirty="0">
                <a:hlinkClick r:id="rId5"/>
              </a:rPr>
              <a:t>Amendment</a:t>
            </a:r>
            <a:r>
              <a:rPr lang="en-US" sz="1800" dirty="0"/>
              <a:t> Search and Seizure</a:t>
            </a:r>
          </a:p>
          <a:p>
            <a:r>
              <a:rPr lang="en-US" sz="1800" dirty="0" smtClean="0">
                <a:hlinkClick r:id="rId6"/>
              </a:rPr>
              <a:t>Fifth </a:t>
            </a:r>
            <a:r>
              <a:rPr lang="en-US" sz="1800" dirty="0">
                <a:hlinkClick r:id="rId6"/>
              </a:rPr>
              <a:t>Amendment</a:t>
            </a:r>
            <a:r>
              <a:rPr lang="en-US" sz="1800" dirty="0"/>
              <a:t> Grand Jury, Double Jeopardy, Self Incrimination, Due Process</a:t>
            </a:r>
          </a:p>
          <a:p>
            <a:r>
              <a:rPr lang="en-US" sz="1800" dirty="0" smtClean="0">
                <a:hlinkClick r:id="rId7"/>
              </a:rPr>
              <a:t>Sixth </a:t>
            </a:r>
            <a:r>
              <a:rPr lang="en-US" sz="1800" dirty="0">
                <a:hlinkClick r:id="rId7"/>
              </a:rPr>
              <a:t>Amendment</a:t>
            </a:r>
            <a:r>
              <a:rPr lang="en-US" sz="1800" dirty="0"/>
              <a:t> Rights of Those Charged in Criminal Prosecutions</a:t>
            </a:r>
          </a:p>
          <a:p>
            <a:r>
              <a:rPr lang="en-US" sz="1800" dirty="0" smtClean="0">
                <a:hlinkClick r:id="rId8"/>
              </a:rPr>
              <a:t>Seventh </a:t>
            </a:r>
            <a:r>
              <a:rPr lang="en-US" sz="1800" dirty="0">
                <a:hlinkClick r:id="rId8"/>
              </a:rPr>
              <a:t>Amendment</a:t>
            </a:r>
            <a:r>
              <a:rPr lang="en-US" sz="1800" dirty="0"/>
              <a:t> Civil Trial Rights</a:t>
            </a:r>
          </a:p>
          <a:p>
            <a:r>
              <a:rPr lang="en-US" sz="1800" dirty="0" smtClean="0">
                <a:hlinkClick r:id="rId9"/>
              </a:rPr>
              <a:t>Eighth </a:t>
            </a:r>
            <a:r>
              <a:rPr lang="en-US" sz="1800" dirty="0">
                <a:hlinkClick r:id="rId9"/>
              </a:rPr>
              <a:t>Amendment</a:t>
            </a:r>
            <a:r>
              <a:rPr lang="en-US" sz="1800" dirty="0"/>
              <a:t> Excessive Bail and Fines, and Cruel and Unusual Punishment</a:t>
            </a:r>
          </a:p>
          <a:p>
            <a:r>
              <a:rPr lang="en-US" sz="1800" dirty="0" smtClean="0">
                <a:hlinkClick r:id="rId10"/>
              </a:rPr>
              <a:t>Ninth </a:t>
            </a:r>
            <a:r>
              <a:rPr lang="en-US" sz="1800" dirty="0">
                <a:hlinkClick r:id="rId10"/>
              </a:rPr>
              <a:t>Amendment</a:t>
            </a:r>
            <a:r>
              <a:rPr lang="en-US" sz="1800" dirty="0"/>
              <a:t> Unenumerated Rights</a:t>
            </a:r>
          </a:p>
          <a:p>
            <a:r>
              <a:rPr lang="en-US" sz="1800" dirty="0" smtClean="0">
                <a:hlinkClick r:id="rId11"/>
              </a:rPr>
              <a:t>Tenth </a:t>
            </a:r>
            <a:r>
              <a:rPr lang="en-US" sz="1800" dirty="0">
                <a:hlinkClick r:id="rId11"/>
              </a:rPr>
              <a:t>Amendment</a:t>
            </a:r>
            <a:r>
              <a:rPr lang="en-US" sz="1800" dirty="0"/>
              <a:t> Rights Reserved to the States and to the People</a:t>
            </a:r>
          </a:p>
        </p:txBody>
      </p:sp>
    </p:spTree>
    <p:extLst>
      <p:ext uri="{BB962C8B-B14F-4D97-AF65-F5344CB8AC3E}">
        <p14:creationId xmlns:p14="http://schemas.microsoft.com/office/powerpoint/2010/main" val="2448834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53752"/>
            <a:ext cx="6707187" cy="1143000"/>
          </a:xfrm>
        </p:spPr>
        <p:txBody>
          <a:bodyPr/>
          <a:lstStyle/>
          <a:p>
            <a:r>
              <a:rPr lang="en-US" sz="3200" dirty="0"/>
              <a:t>The U.S. Constitution</a:t>
            </a:r>
          </a:p>
        </p:txBody>
      </p:sp>
      <p:sp>
        <p:nvSpPr>
          <p:cNvPr id="3" name="Content Placeholder 2"/>
          <p:cNvSpPr>
            <a:spLocks noGrp="1"/>
          </p:cNvSpPr>
          <p:nvPr>
            <p:ph sz="half" idx="1"/>
          </p:nvPr>
        </p:nvSpPr>
        <p:spPr>
          <a:xfrm>
            <a:off x="1908175" y="1196752"/>
            <a:ext cx="4175993" cy="4929411"/>
          </a:xfrm>
        </p:spPr>
        <p:txBody>
          <a:bodyPr/>
          <a:lstStyle/>
          <a:p>
            <a:pPr marL="0" indent="0">
              <a:buNone/>
            </a:pPr>
            <a:r>
              <a:rPr lang="en-US" sz="2400" dirty="0"/>
              <a:t>Amendments to the Constitution</a:t>
            </a:r>
          </a:p>
          <a:p>
            <a:r>
              <a:rPr lang="en-US" sz="2000" dirty="0" smtClean="0"/>
              <a:t>Includes </a:t>
            </a:r>
            <a:r>
              <a:rPr lang="en-US" sz="2000" dirty="0"/>
              <a:t>the Bill or Rights (first 10 amendments)</a:t>
            </a:r>
          </a:p>
          <a:p>
            <a:r>
              <a:rPr lang="en-US" sz="2000" dirty="0" smtClean="0"/>
              <a:t>Total </a:t>
            </a:r>
            <a:r>
              <a:rPr lang="en-US" sz="2000" dirty="0"/>
              <a:t>of 27 amendments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55705" y="1196752"/>
            <a:ext cx="2417998" cy="5539416"/>
          </a:xfrm>
        </p:spPr>
      </p:pic>
    </p:spTree>
    <p:extLst>
      <p:ext uri="{BB962C8B-B14F-4D97-AF65-F5344CB8AC3E}">
        <p14:creationId xmlns:p14="http://schemas.microsoft.com/office/powerpoint/2010/main" val="3932843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187" cy="1143000"/>
          </a:xfrm>
        </p:spPr>
        <p:txBody>
          <a:bodyPr/>
          <a:lstStyle/>
          <a:p>
            <a:r>
              <a:rPr lang="en-US" sz="2800" dirty="0"/>
              <a:t>Amendments to the </a:t>
            </a:r>
            <a:r>
              <a:rPr lang="en-US" sz="2800" dirty="0" smtClean="0"/>
              <a:t>Constitution</a:t>
            </a:r>
            <a:endParaRPr lang="en-US" sz="2800" dirty="0"/>
          </a:p>
        </p:txBody>
      </p:sp>
      <p:sp>
        <p:nvSpPr>
          <p:cNvPr id="3" name="Content Placeholder 2"/>
          <p:cNvSpPr>
            <a:spLocks noGrp="1"/>
          </p:cNvSpPr>
          <p:nvPr>
            <p:ph idx="1"/>
          </p:nvPr>
        </p:nvSpPr>
        <p:spPr>
          <a:xfrm>
            <a:off x="1908175" y="980728"/>
            <a:ext cx="7056313" cy="5472608"/>
          </a:xfrm>
        </p:spPr>
        <p:txBody>
          <a:bodyPr/>
          <a:lstStyle/>
          <a:p>
            <a:r>
              <a:rPr lang="en-US" sz="1600" dirty="0" smtClean="0">
                <a:hlinkClick r:id="rId2"/>
              </a:rPr>
              <a:t>First </a:t>
            </a:r>
            <a:r>
              <a:rPr lang="en-US" sz="1600" dirty="0">
                <a:hlinkClick r:id="rId2"/>
              </a:rPr>
              <a:t>Amendment</a:t>
            </a:r>
            <a:r>
              <a:rPr lang="en-US" sz="1600" dirty="0"/>
              <a:t> </a:t>
            </a:r>
            <a:r>
              <a:rPr lang="en-US" sz="1600" dirty="0" smtClean="0"/>
              <a:t>		Freedom </a:t>
            </a:r>
            <a:r>
              <a:rPr lang="en-US" sz="1600" dirty="0"/>
              <a:t>of Religion, </a:t>
            </a:r>
            <a:r>
              <a:rPr lang="en-US" sz="1600" dirty="0" smtClean="0"/>
              <a:t>Speech</a:t>
            </a:r>
            <a:r>
              <a:rPr lang="en-US" sz="1600" dirty="0"/>
              <a:t>, </a:t>
            </a:r>
            <a:r>
              <a:rPr lang="en-US" sz="1600" dirty="0" smtClean="0"/>
              <a:t>				Press, Assembly</a:t>
            </a:r>
            <a:r>
              <a:rPr lang="en-US" sz="1600" dirty="0"/>
              <a:t>, and </a:t>
            </a:r>
            <a:r>
              <a:rPr lang="en-US" sz="1600" dirty="0" smtClean="0"/>
              <a:t>Petition</a:t>
            </a:r>
            <a:endParaRPr lang="en-US" sz="1600" dirty="0"/>
          </a:p>
          <a:p>
            <a:r>
              <a:rPr lang="en-US" sz="1600" dirty="0" smtClean="0">
                <a:hlinkClick r:id="rId3"/>
              </a:rPr>
              <a:t>Second </a:t>
            </a:r>
            <a:r>
              <a:rPr lang="en-US" sz="1600" dirty="0">
                <a:hlinkClick r:id="rId3"/>
              </a:rPr>
              <a:t>Amendment</a:t>
            </a:r>
            <a:r>
              <a:rPr lang="en-US" sz="1600" dirty="0"/>
              <a:t> </a:t>
            </a:r>
            <a:r>
              <a:rPr lang="en-US" sz="1600" dirty="0" smtClean="0"/>
              <a:t>		Bearing </a:t>
            </a:r>
            <a:r>
              <a:rPr lang="en-US" sz="1600" dirty="0"/>
              <a:t>and Keeping </a:t>
            </a:r>
            <a:r>
              <a:rPr lang="en-US" sz="1600" dirty="0" smtClean="0"/>
              <a:t>Arms</a:t>
            </a:r>
            <a:endParaRPr lang="en-US" sz="1600" dirty="0"/>
          </a:p>
          <a:p>
            <a:r>
              <a:rPr lang="en-US" sz="1600" dirty="0" smtClean="0">
                <a:hlinkClick r:id="rId4"/>
              </a:rPr>
              <a:t>Third </a:t>
            </a:r>
            <a:r>
              <a:rPr lang="en-US" sz="1600" dirty="0">
                <a:hlinkClick r:id="rId4"/>
              </a:rPr>
              <a:t>Amendment</a:t>
            </a:r>
            <a:r>
              <a:rPr lang="en-US" sz="1600" dirty="0"/>
              <a:t> </a:t>
            </a:r>
            <a:r>
              <a:rPr lang="en-US" sz="1600" dirty="0" smtClean="0"/>
              <a:t>		Quartering </a:t>
            </a:r>
            <a:r>
              <a:rPr lang="en-US" sz="1600" dirty="0"/>
              <a:t>Soldiers</a:t>
            </a:r>
          </a:p>
          <a:p>
            <a:r>
              <a:rPr lang="en-US" sz="1600" dirty="0" smtClean="0">
                <a:hlinkClick r:id="rId5"/>
              </a:rPr>
              <a:t>Fourth </a:t>
            </a:r>
            <a:r>
              <a:rPr lang="en-US" sz="1600" dirty="0">
                <a:hlinkClick r:id="rId5"/>
              </a:rPr>
              <a:t>Amendment</a:t>
            </a:r>
            <a:r>
              <a:rPr lang="en-US" sz="1600" dirty="0"/>
              <a:t> </a:t>
            </a:r>
            <a:r>
              <a:rPr lang="en-US" sz="1600" dirty="0" smtClean="0"/>
              <a:t>		Search </a:t>
            </a:r>
            <a:r>
              <a:rPr lang="en-US" sz="1600" dirty="0"/>
              <a:t>and Seizure</a:t>
            </a:r>
          </a:p>
          <a:p>
            <a:r>
              <a:rPr lang="en-US" sz="1600" dirty="0" smtClean="0">
                <a:hlinkClick r:id="rId6"/>
              </a:rPr>
              <a:t>Fifth </a:t>
            </a:r>
            <a:r>
              <a:rPr lang="en-US" sz="1600" dirty="0">
                <a:hlinkClick r:id="rId6"/>
              </a:rPr>
              <a:t>Amendment</a:t>
            </a:r>
            <a:r>
              <a:rPr lang="en-US" sz="1600" dirty="0"/>
              <a:t> </a:t>
            </a:r>
            <a:r>
              <a:rPr lang="en-US" sz="1600" dirty="0" smtClean="0"/>
              <a:t>		Grand </a:t>
            </a:r>
            <a:r>
              <a:rPr lang="en-US" sz="1600" dirty="0"/>
              <a:t>Jury, Double </a:t>
            </a:r>
            <a:r>
              <a:rPr lang="en-US" sz="1600" dirty="0" smtClean="0"/>
              <a:t>Jeopardy</a:t>
            </a:r>
            <a:r>
              <a:rPr lang="en-US" sz="1600" dirty="0"/>
              <a:t>, </a:t>
            </a:r>
            <a:r>
              <a:rPr lang="en-US" sz="1600" dirty="0" smtClean="0"/>
              <a:t>				Self Incrimination</a:t>
            </a:r>
            <a:r>
              <a:rPr lang="en-US" sz="1600" dirty="0"/>
              <a:t>, </a:t>
            </a:r>
            <a:r>
              <a:rPr lang="en-US" sz="1600" dirty="0" smtClean="0"/>
              <a:t>Due 					Process</a:t>
            </a:r>
            <a:r>
              <a:rPr lang="en-US" sz="1600" dirty="0"/>
              <a:t>, </a:t>
            </a:r>
            <a:r>
              <a:rPr lang="en-US" sz="1600" dirty="0" smtClean="0"/>
              <a:t>Takings</a:t>
            </a:r>
            <a:endParaRPr lang="en-US" sz="1600" dirty="0"/>
          </a:p>
          <a:p>
            <a:r>
              <a:rPr lang="en-US" sz="1600" dirty="0" smtClean="0">
                <a:hlinkClick r:id="rId7"/>
              </a:rPr>
              <a:t>Sixth </a:t>
            </a:r>
            <a:r>
              <a:rPr lang="en-US" sz="1600" dirty="0">
                <a:hlinkClick r:id="rId7"/>
              </a:rPr>
              <a:t>Amendment</a:t>
            </a:r>
            <a:r>
              <a:rPr lang="en-US" sz="1600" dirty="0"/>
              <a:t> </a:t>
            </a:r>
            <a:r>
              <a:rPr lang="en-US" sz="1600" dirty="0" smtClean="0"/>
              <a:t>		Rights </a:t>
            </a:r>
            <a:r>
              <a:rPr lang="en-US" sz="1600" dirty="0"/>
              <a:t>of Those Charged in </a:t>
            </a:r>
            <a:r>
              <a:rPr lang="en-US" sz="1600" dirty="0" smtClean="0"/>
              <a:t>				Criminal </a:t>
            </a:r>
            <a:r>
              <a:rPr lang="en-US" sz="1600" dirty="0"/>
              <a:t>Prosecutions</a:t>
            </a:r>
          </a:p>
          <a:p>
            <a:r>
              <a:rPr lang="en-US" sz="1600" dirty="0" smtClean="0">
                <a:hlinkClick r:id="rId8"/>
              </a:rPr>
              <a:t>Seventh </a:t>
            </a:r>
            <a:r>
              <a:rPr lang="en-US" sz="1600" dirty="0">
                <a:hlinkClick r:id="rId8"/>
              </a:rPr>
              <a:t>Amendment</a:t>
            </a:r>
            <a:r>
              <a:rPr lang="en-US" sz="1600" dirty="0"/>
              <a:t> </a:t>
            </a:r>
            <a:r>
              <a:rPr lang="en-US" sz="1600" dirty="0" smtClean="0"/>
              <a:t>		Civil </a:t>
            </a:r>
            <a:r>
              <a:rPr lang="en-US" sz="1600" dirty="0"/>
              <a:t>Trial Rights</a:t>
            </a:r>
          </a:p>
          <a:p>
            <a:r>
              <a:rPr lang="en-US" sz="1600" dirty="0" smtClean="0">
                <a:hlinkClick r:id="rId9"/>
              </a:rPr>
              <a:t>Eighth </a:t>
            </a:r>
            <a:r>
              <a:rPr lang="en-US" sz="1600" dirty="0">
                <a:hlinkClick r:id="rId9"/>
              </a:rPr>
              <a:t>Amendment</a:t>
            </a:r>
            <a:r>
              <a:rPr lang="en-US" sz="1600" dirty="0"/>
              <a:t> </a:t>
            </a:r>
            <a:r>
              <a:rPr lang="en-US" sz="1600" dirty="0" smtClean="0"/>
              <a:t>		Excessive </a:t>
            </a:r>
            <a:r>
              <a:rPr lang="en-US" sz="1600" dirty="0"/>
              <a:t>Bail and Fines, and </a:t>
            </a:r>
            <a:r>
              <a:rPr lang="en-US" sz="1600" dirty="0" smtClean="0"/>
              <a:t>				Cruel </a:t>
            </a:r>
            <a:r>
              <a:rPr lang="en-US" sz="1600" dirty="0"/>
              <a:t>and Unusual Punishment</a:t>
            </a:r>
          </a:p>
          <a:p>
            <a:r>
              <a:rPr lang="en-US" sz="1600" dirty="0" smtClean="0">
                <a:hlinkClick r:id="rId10"/>
              </a:rPr>
              <a:t>Ninth </a:t>
            </a:r>
            <a:r>
              <a:rPr lang="en-US" sz="1600" dirty="0">
                <a:hlinkClick r:id="rId10"/>
              </a:rPr>
              <a:t>Amendment</a:t>
            </a:r>
            <a:r>
              <a:rPr lang="en-US" sz="1600" dirty="0"/>
              <a:t> </a:t>
            </a:r>
            <a:r>
              <a:rPr lang="en-US" sz="1600" dirty="0" smtClean="0"/>
              <a:t>		Unenumerated </a:t>
            </a:r>
            <a:r>
              <a:rPr lang="en-US" sz="1600" dirty="0"/>
              <a:t>Rights</a:t>
            </a:r>
          </a:p>
          <a:p>
            <a:r>
              <a:rPr lang="en-US" sz="1600" dirty="0" smtClean="0">
                <a:hlinkClick r:id="rId11"/>
              </a:rPr>
              <a:t>Tenth </a:t>
            </a:r>
            <a:r>
              <a:rPr lang="en-US" sz="1600" dirty="0">
                <a:hlinkClick r:id="rId11"/>
              </a:rPr>
              <a:t>Amendment</a:t>
            </a:r>
            <a:r>
              <a:rPr lang="en-US" sz="1600" dirty="0"/>
              <a:t> </a:t>
            </a:r>
            <a:r>
              <a:rPr lang="en-US" sz="1600" dirty="0" smtClean="0"/>
              <a:t>		Rights </a:t>
            </a:r>
            <a:r>
              <a:rPr lang="en-US" sz="1600" dirty="0"/>
              <a:t>Reserved to the States </a:t>
            </a:r>
            <a:r>
              <a:rPr lang="en-US" sz="1600" dirty="0" smtClean="0"/>
              <a:t>				and </a:t>
            </a:r>
            <a:r>
              <a:rPr lang="en-US" sz="1600" dirty="0"/>
              <a:t>to the </a:t>
            </a:r>
            <a:r>
              <a:rPr lang="en-US" sz="1600" dirty="0" smtClean="0"/>
              <a:t>People</a:t>
            </a:r>
          </a:p>
          <a:p>
            <a:r>
              <a:rPr lang="en-US" sz="1600" dirty="0">
                <a:hlinkClick r:id="rId12"/>
              </a:rPr>
              <a:t>Eleventh Amendment</a:t>
            </a:r>
            <a:r>
              <a:rPr lang="en-US" sz="1600" dirty="0"/>
              <a:t> </a:t>
            </a:r>
            <a:r>
              <a:rPr lang="en-US" sz="1600" dirty="0" smtClean="0"/>
              <a:t>		Suits </a:t>
            </a:r>
            <a:r>
              <a:rPr lang="en-US" sz="1600" dirty="0"/>
              <a:t>Against States</a:t>
            </a:r>
          </a:p>
          <a:p>
            <a:r>
              <a:rPr lang="en-US" sz="1600" dirty="0">
                <a:hlinkClick r:id="rId13"/>
              </a:rPr>
              <a:t>Twelfth Amendment</a:t>
            </a:r>
            <a:r>
              <a:rPr lang="en-US" sz="1600" dirty="0"/>
              <a:t> </a:t>
            </a:r>
            <a:r>
              <a:rPr lang="en-US" sz="1600" dirty="0" smtClean="0"/>
              <a:t>		Election </a:t>
            </a:r>
            <a:r>
              <a:rPr lang="en-US" sz="1600" dirty="0"/>
              <a:t>of President</a:t>
            </a:r>
          </a:p>
          <a:p>
            <a:r>
              <a:rPr lang="en-US" sz="1600" dirty="0">
                <a:hlinkClick r:id="rId14"/>
              </a:rPr>
              <a:t>Thirteenth Amendment</a:t>
            </a:r>
            <a:r>
              <a:rPr lang="en-US" sz="1600" dirty="0"/>
              <a:t> </a:t>
            </a:r>
            <a:r>
              <a:rPr lang="en-US" sz="1600" dirty="0" smtClean="0"/>
              <a:t>	Abolition </a:t>
            </a:r>
            <a:r>
              <a:rPr lang="en-US" sz="1600" dirty="0"/>
              <a:t>of Slavery</a:t>
            </a:r>
          </a:p>
          <a:p>
            <a:endParaRPr lang="en-US" sz="1600" dirty="0"/>
          </a:p>
        </p:txBody>
      </p:sp>
    </p:spTree>
    <p:extLst>
      <p:ext uri="{BB962C8B-B14F-4D97-AF65-F5344CB8AC3E}">
        <p14:creationId xmlns:p14="http://schemas.microsoft.com/office/powerpoint/2010/main" val="931530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6707187" cy="1143000"/>
          </a:xfrm>
        </p:spPr>
        <p:txBody>
          <a:bodyPr/>
          <a:lstStyle/>
          <a:p>
            <a:r>
              <a:rPr lang="en-US" sz="2800" dirty="0"/>
              <a:t>Amendments to the </a:t>
            </a:r>
            <a:r>
              <a:rPr lang="en-US" sz="2800" dirty="0" smtClean="0"/>
              <a:t>Constitution</a:t>
            </a:r>
            <a:endParaRPr lang="en-US" sz="2800" dirty="0"/>
          </a:p>
        </p:txBody>
      </p:sp>
      <p:sp>
        <p:nvSpPr>
          <p:cNvPr id="3" name="Content Placeholder 2"/>
          <p:cNvSpPr>
            <a:spLocks noGrp="1"/>
          </p:cNvSpPr>
          <p:nvPr>
            <p:ph idx="1"/>
          </p:nvPr>
        </p:nvSpPr>
        <p:spPr>
          <a:xfrm>
            <a:off x="1908175" y="1052736"/>
            <a:ext cx="6912297" cy="5400600"/>
          </a:xfrm>
        </p:spPr>
        <p:txBody>
          <a:bodyPr/>
          <a:lstStyle/>
          <a:p>
            <a:r>
              <a:rPr lang="en-US" sz="1600" dirty="0" smtClean="0">
                <a:hlinkClick r:id="rId2"/>
              </a:rPr>
              <a:t>Fourteenth </a:t>
            </a:r>
            <a:r>
              <a:rPr lang="en-US" sz="1600" dirty="0">
                <a:hlinkClick r:id="rId2"/>
              </a:rPr>
              <a:t>Amendment</a:t>
            </a:r>
            <a:r>
              <a:rPr lang="en-US" sz="1600" dirty="0"/>
              <a:t> </a:t>
            </a:r>
            <a:r>
              <a:rPr lang="en-US" sz="1600" dirty="0" smtClean="0"/>
              <a:t>	Citizenship</a:t>
            </a:r>
            <a:r>
              <a:rPr lang="en-US" sz="1600" dirty="0"/>
              <a:t>, Equal </a:t>
            </a:r>
            <a:r>
              <a:rPr lang="en-US" sz="1600" dirty="0" smtClean="0"/>
              <a:t>					Protection</a:t>
            </a:r>
            <a:r>
              <a:rPr lang="en-US" sz="1600" dirty="0"/>
              <a:t>, and Other </a:t>
            </a:r>
            <a:r>
              <a:rPr lang="en-US" sz="1600" dirty="0" smtClean="0"/>
              <a:t>Post-				Civil </a:t>
            </a:r>
            <a:r>
              <a:rPr lang="en-US" sz="1600" dirty="0"/>
              <a:t>War Provisions</a:t>
            </a:r>
          </a:p>
          <a:p>
            <a:r>
              <a:rPr lang="en-US" sz="1600" dirty="0" smtClean="0">
                <a:hlinkClick r:id="rId3"/>
              </a:rPr>
              <a:t>Fifteenth </a:t>
            </a:r>
            <a:r>
              <a:rPr lang="en-US" sz="1600" dirty="0">
                <a:hlinkClick r:id="rId3"/>
              </a:rPr>
              <a:t>Amendment</a:t>
            </a:r>
            <a:r>
              <a:rPr lang="en-US" sz="1600" dirty="0"/>
              <a:t> </a:t>
            </a:r>
            <a:r>
              <a:rPr lang="en-US" sz="1600" dirty="0" smtClean="0"/>
              <a:t>		Right </a:t>
            </a:r>
            <a:r>
              <a:rPr lang="en-US" sz="1600" dirty="0"/>
              <a:t>of Citizens to Vote</a:t>
            </a:r>
          </a:p>
          <a:p>
            <a:r>
              <a:rPr lang="en-US" sz="1600" dirty="0" smtClean="0">
                <a:hlinkClick r:id="rId4"/>
              </a:rPr>
              <a:t>Sixteenth </a:t>
            </a:r>
            <a:r>
              <a:rPr lang="en-US" sz="1600" dirty="0">
                <a:hlinkClick r:id="rId4"/>
              </a:rPr>
              <a:t>Amendment</a:t>
            </a:r>
            <a:r>
              <a:rPr lang="en-US" sz="1600" dirty="0"/>
              <a:t> </a:t>
            </a:r>
            <a:r>
              <a:rPr lang="en-US" sz="1600" dirty="0" smtClean="0"/>
              <a:t>		Income </a:t>
            </a:r>
            <a:r>
              <a:rPr lang="en-US" sz="1600" dirty="0"/>
              <a:t>Tax</a:t>
            </a:r>
          </a:p>
          <a:p>
            <a:r>
              <a:rPr lang="en-US" sz="1600" dirty="0" smtClean="0">
                <a:hlinkClick r:id="rId5"/>
              </a:rPr>
              <a:t>Seventeenth </a:t>
            </a:r>
            <a:r>
              <a:rPr lang="en-US" sz="1600" dirty="0">
                <a:hlinkClick r:id="rId5"/>
              </a:rPr>
              <a:t>Amendment</a:t>
            </a:r>
            <a:r>
              <a:rPr lang="en-US" sz="1600" dirty="0"/>
              <a:t> </a:t>
            </a:r>
            <a:r>
              <a:rPr lang="en-US" sz="1600" dirty="0" smtClean="0"/>
              <a:t>	Popular </a:t>
            </a:r>
            <a:r>
              <a:rPr lang="en-US" sz="1600" dirty="0"/>
              <a:t>Election of Senators</a:t>
            </a:r>
          </a:p>
          <a:p>
            <a:r>
              <a:rPr lang="en-US" sz="1600" dirty="0" smtClean="0">
                <a:hlinkClick r:id="rId6"/>
              </a:rPr>
              <a:t>Eighteenth </a:t>
            </a:r>
            <a:r>
              <a:rPr lang="en-US" sz="1600" dirty="0">
                <a:hlinkClick r:id="rId6"/>
              </a:rPr>
              <a:t>Amendment</a:t>
            </a:r>
            <a:r>
              <a:rPr lang="en-US" sz="1600" dirty="0"/>
              <a:t> </a:t>
            </a:r>
            <a:r>
              <a:rPr lang="en-US" sz="1600" dirty="0" smtClean="0"/>
              <a:t>	Prohibition </a:t>
            </a:r>
            <a:r>
              <a:rPr lang="en-US" sz="1600" dirty="0"/>
              <a:t>of </a:t>
            </a:r>
            <a:r>
              <a:rPr lang="en-US" sz="1600" dirty="0" smtClean="0"/>
              <a:t>Liquor</a:t>
            </a:r>
          </a:p>
          <a:p>
            <a:r>
              <a:rPr lang="en-US" sz="1600" dirty="0">
                <a:hlinkClick r:id="rId7"/>
              </a:rPr>
              <a:t>Nineteenth Amendment</a:t>
            </a:r>
            <a:r>
              <a:rPr lang="en-US" sz="1600" dirty="0"/>
              <a:t> </a:t>
            </a:r>
            <a:r>
              <a:rPr lang="en-US" sz="1600" dirty="0" smtClean="0"/>
              <a:t>	Women's </a:t>
            </a:r>
            <a:r>
              <a:rPr lang="en-US" sz="1600" dirty="0"/>
              <a:t>Suffrage Rights</a:t>
            </a:r>
          </a:p>
          <a:p>
            <a:r>
              <a:rPr lang="en-US" sz="1600" dirty="0">
                <a:hlinkClick r:id="rId8"/>
              </a:rPr>
              <a:t>Twentieth Amendment</a:t>
            </a:r>
            <a:r>
              <a:rPr lang="en-US" sz="1600" dirty="0"/>
              <a:t> </a:t>
            </a:r>
            <a:r>
              <a:rPr lang="en-US" sz="1600" dirty="0" smtClean="0"/>
              <a:t>		Presidential </a:t>
            </a:r>
            <a:r>
              <a:rPr lang="en-US" sz="1600" dirty="0"/>
              <a:t>Term and </a:t>
            </a:r>
            <a:r>
              <a:rPr lang="en-US" sz="1600" dirty="0" smtClean="0"/>
              <a:t>					Succession</a:t>
            </a:r>
            <a:endParaRPr lang="en-US" sz="1600" dirty="0"/>
          </a:p>
          <a:p>
            <a:r>
              <a:rPr lang="en-US" sz="1600" dirty="0">
                <a:hlinkClick r:id="rId9"/>
              </a:rPr>
              <a:t>Twenty-First Amendment</a:t>
            </a:r>
            <a:r>
              <a:rPr lang="en-US" sz="1600" dirty="0"/>
              <a:t> </a:t>
            </a:r>
            <a:r>
              <a:rPr lang="en-US" sz="1600" dirty="0" smtClean="0"/>
              <a:t>	Repeal </a:t>
            </a:r>
            <a:r>
              <a:rPr lang="en-US" sz="1600" dirty="0"/>
              <a:t>of Prohibition</a:t>
            </a:r>
          </a:p>
          <a:p>
            <a:r>
              <a:rPr lang="en-US" sz="1600" dirty="0">
                <a:hlinkClick r:id="rId10"/>
              </a:rPr>
              <a:t>Twenty-Second Amendment</a:t>
            </a:r>
            <a:r>
              <a:rPr lang="en-US" sz="1600" dirty="0"/>
              <a:t> </a:t>
            </a:r>
            <a:r>
              <a:rPr lang="en-US" sz="1600" dirty="0" smtClean="0"/>
              <a:t>	Presidential </a:t>
            </a:r>
            <a:r>
              <a:rPr lang="en-US" sz="1600" dirty="0"/>
              <a:t>Term Limits</a:t>
            </a:r>
          </a:p>
          <a:p>
            <a:r>
              <a:rPr lang="en-US" sz="1600" dirty="0">
                <a:hlinkClick r:id="rId11"/>
              </a:rPr>
              <a:t>Twenty-Third Amendment</a:t>
            </a:r>
            <a:r>
              <a:rPr lang="en-US" sz="1600" dirty="0"/>
              <a:t> </a:t>
            </a:r>
            <a:r>
              <a:rPr lang="en-US" sz="1600" dirty="0" smtClean="0"/>
              <a:t>	Presidential </a:t>
            </a:r>
            <a:r>
              <a:rPr lang="en-US" sz="1600" dirty="0"/>
              <a:t>Electors for </a:t>
            </a:r>
            <a:r>
              <a:rPr lang="en-US" sz="1600" dirty="0" smtClean="0"/>
              <a:t>					District </a:t>
            </a:r>
            <a:r>
              <a:rPr lang="en-US" sz="1600" dirty="0"/>
              <a:t>of Columbia</a:t>
            </a:r>
          </a:p>
          <a:p>
            <a:r>
              <a:rPr lang="en-US" sz="1600" dirty="0">
                <a:hlinkClick r:id="rId12"/>
              </a:rPr>
              <a:t>Twenty-Fourth Amendment</a:t>
            </a:r>
            <a:r>
              <a:rPr lang="en-US" sz="1600" dirty="0"/>
              <a:t> </a:t>
            </a:r>
            <a:r>
              <a:rPr lang="en-US" sz="1600" dirty="0" smtClean="0"/>
              <a:t>	Abolition </a:t>
            </a:r>
            <a:r>
              <a:rPr lang="en-US" sz="1600" dirty="0"/>
              <a:t>of the Poll Taxes</a:t>
            </a:r>
          </a:p>
          <a:p>
            <a:r>
              <a:rPr lang="en-US" sz="1600" dirty="0">
                <a:hlinkClick r:id="rId13"/>
              </a:rPr>
              <a:t>Twenty-Fifth Amendment</a:t>
            </a:r>
            <a:r>
              <a:rPr lang="en-US" sz="1600" dirty="0"/>
              <a:t> </a:t>
            </a:r>
            <a:r>
              <a:rPr lang="en-US" sz="1600" dirty="0" smtClean="0"/>
              <a:t>	Presidential </a:t>
            </a:r>
            <a:r>
              <a:rPr lang="en-US" sz="1600" dirty="0"/>
              <a:t>Vacancy and </a:t>
            </a:r>
            <a:r>
              <a:rPr lang="en-US" sz="1600" dirty="0" smtClean="0"/>
              <a:t>					Disability</a:t>
            </a:r>
            <a:endParaRPr lang="en-US" sz="1600" dirty="0"/>
          </a:p>
          <a:p>
            <a:r>
              <a:rPr lang="en-US" sz="1600" dirty="0">
                <a:hlinkClick r:id="rId14"/>
              </a:rPr>
              <a:t>Twenty-Sixth Amendment</a:t>
            </a:r>
            <a:r>
              <a:rPr lang="en-US" sz="1600" dirty="0"/>
              <a:t> </a:t>
            </a:r>
            <a:r>
              <a:rPr lang="en-US" sz="1600" dirty="0" smtClean="0"/>
              <a:t>	Reduction </a:t>
            </a:r>
            <a:r>
              <a:rPr lang="en-US" sz="1600" dirty="0"/>
              <a:t>of Voting Age</a:t>
            </a:r>
          </a:p>
          <a:p>
            <a:r>
              <a:rPr lang="en-US" sz="1600" dirty="0">
                <a:hlinkClick r:id="rId15"/>
              </a:rPr>
              <a:t>Twenty-Seventh Amendment</a:t>
            </a:r>
            <a:r>
              <a:rPr lang="en-US" sz="1600" dirty="0"/>
              <a:t> </a:t>
            </a:r>
            <a:r>
              <a:rPr lang="en-US" sz="1600" dirty="0" smtClean="0"/>
              <a:t>	Congressional Compensation</a:t>
            </a:r>
            <a:endParaRPr lang="en-US" sz="1600" dirty="0"/>
          </a:p>
        </p:txBody>
      </p:sp>
    </p:spTree>
    <p:extLst>
      <p:ext uri="{BB962C8B-B14F-4D97-AF65-F5344CB8AC3E}">
        <p14:creationId xmlns:p14="http://schemas.microsoft.com/office/powerpoint/2010/main" val="5085341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6648"/>
            <a:ext cx="6707187" cy="1143000"/>
          </a:xfrm>
        </p:spPr>
        <p:txBody>
          <a:bodyPr/>
          <a:lstStyle/>
          <a:p>
            <a:r>
              <a:rPr lang="en-US" sz="2800" dirty="0"/>
              <a:t>Amendment XIV</a:t>
            </a:r>
          </a:p>
        </p:txBody>
      </p:sp>
      <p:sp>
        <p:nvSpPr>
          <p:cNvPr id="3" name="Content Placeholder 2"/>
          <p:cNvSpPr>
            <a:spLocks noGrp="1"/>
          </p:cNvSpPr>
          <p:nvPr>
            <p:ph idx="1"/>
          </p:nvPr>
        </p:nvSpPr>
        <p:spPr>
          <a:xfrm>
            <a:off x="1908175" y="980729"/>
            <a:ext cx="7128321" cy="1152128"/>
          </a:xfrm>
        </p:spPr>
        <p:txBody>
          <a:bodyPr/>
          <a:lstStyle/>
          <a:p>
            <a:r>
              <a:rPr lang="en-US" sz="2400" dirty="0"/>
              <a:t>Why the 14th Amendment is one of history’s most </a:t>
            </a:r>
            <a:r>
              <a:rPr lang="en-US" sz="2400" dirty="0" smtClean="0"/>
              <a:t>important and radical ideas. </a:t>
            </a:r>
            <a:endParaRPr lang="en-US" sz="2400" dirty="0"/>
          </a:p>
        </p:txBody>
      </p:sp>
      <p:pic>
        <p:nvPicPr>
          <p:cNvPr id="5" name="Picture 4">
            <a:hlinkClick r:id="rId2"/>
          </p:cNvPr>
          <p:cNvPicPr>
            <a:picLocks noChangeAspect="1"/>
          </p:cNvPicPr>
          <p:nvPr/>
        </p:nvPicPr>
        <p:blipFill>
          <a:blip r:embed="rId3"/>
          <a:stretch>
            <a:fillRect/>
          </a:stretch>
        </p:blipFill>
        <p:spPr>
          <a:xfrm>
            <a:off x="2123728" y="1988840"/>
            <a:ext cx="6766530" cy="3552428"/>
          </a:xfrm>
          <a:prstGeom prst="rect">
            <a:avLst/>
          </a:prstGeom>
        </p:spPr>
      </p:pic>
      <p:sp>
        <p:nvSpPr>
          <p:cNvPr id="6" name="TextBox 5"/>
          <p:cNvSpPr txBox="1"/>
          <p:nvPr/>
        </p:nvSpPr>
        <p:spPr>
          <a:xfrm>
            <a:off x="2482657" y="5589240"/>
            <a:ext cx="6048672" cy="369332"/>
          </a:xfrm>
          <a:prstGeom prst="rect">
            <a:avLst/>
          </a:prstGeom>
          <a:noFill/>
        </p:spPr>
        <p:txBody>
          <a:bodyPr wrap="square" rtlCol="0">
            <a:spAutoFit/>
          </a:bodyPr>
          <a:lstStyle/>
          <a:p>
            <a:pPr algn="ctr"/>
            <a:r>
              <a:rPr lang="en-US" b="0" dirty="0" smtClean="0">
                <a:latin typeface="+mn-lt"/>
              </a:rPr>
              <a:t>For video click on image</a:t>
            </a:r>
            <a:endParaRPr lang="en-US" b="0" dirty="0">
              <a:latin typeface="+mn-lt"/>
            </a:endParaRPr>
          </a:p>
        </p:txBody>
      </p:sp>
    </p:spTree>
    <p:extLst>
      <p:ext uri="{BB962C8B-B14F-4D97-AF65-F5344CB8AC3E}">
        <p14:creationId xmlns:p14="http://schemas.microsoft.com/office/powerpoint/2010/main" val="1133916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Amendment XIV</a:t>
            </a:r>
            <a:endParaRPr lang="en-US" sz="2800" dirty="0"/>
          </a:p>
        </p:txBody>
      </p:sp>
      <p:sp>
        <p:nvSpPr>
          <p:cNvPr id="3" name="Content Placeholder 2"/>
          <p:cNvSpPr>
            <a:spLocks noGrp="1"/>
          </p:cNvSpPr>
          <p:nvPr>
            <p:ph idx="1"/>
          </p:nvPr>
        </p:nvSpPr>
        <p:spPr>
          <a:xfrm>
            <a:off x="1908175" y="1600200"/>
            <a:ext cx="6778625" cy="4853136"/>
          </a:xfrm>
        </p:spPr>
        <p:txBody>
          <a:bodyPr/>
          <a:lstStyle/>
          <a:p>
            <a:pPr marL="0" indent="0">
              <a:buNone/>
            </a:pPr>
            <a:r>
              <a:rPr lang="en-US" sz="2400" dirty="0"/>
              <a:t>Section 1.</a:t>
            </a:r>
          </a:p>
          <a:p>
            <a:r>
              <a:rPr lang="en-US" sz="1800" dirty="0"/>
              <a:t>All persons born or naturalized in the United States, and subject to </a:t>
            </a:r>
            <a:r>
              <a:rPr lang="en-US" sz="1800" dirty="0" smtClean="0"/>
              <a:t>the jurisdiction </a:t>
            </a:r>
            <a:r>
              <a:rPr lang="en-US" sz="1800" dirty="0"/>
              <a:t>thereof, are citizens of the United States and of the </a:t>
            </a:r>
            <a:r>
              <a:rPr lang="en-US" sz="1800" dirty="0" smtClean="0"/>
              <a:t>state wherein </a:t>
            </a:r>
            <a:r>
              <a:rPr lang="en-US" sz="1800" dirty="0"/>
              <a:t>they reside. No state shall make or enforce any law which </a:t>
            </a:r>
            <a:r>
              <a:rPr lang="en-US" sz="1800" dirty="0" smtClean="0"/>
              <a:t>shall abridge </a:t>
            </a:r>
            <a:r>
              <a:rPr lang="en-US" sz="1800" dirty="0"/>
              <a:t>the privileges or immunities of citizens of the United States; </a:t>
            </a:r>
            <a:r>
              <a:rPr lang="en-US" sz="1800" dirty="0" smtClean="0"/>
              <a:t>nor shall </a:t>
            </a:r>
            <a:r>
              <a:rPr lang="en-US" sz="1800" dirty="0"/>
              <a:t>any state deprive any person of life, liberty, or property, without </a:t>
            </a:r>
            <a:r>
              <a:rPr lang="en-US" sz="1800" dirty="0" smtClean="0"/>
              <a:t>due process </a:t>
            </a:r>
            <a:r>
              <a:rPr lang="en-US" sz="1800" dirty="0"/>
              <a:t>of law; nor deny to any person within its jurisdiction the </a:t>
            </a:r>
            <a:r>
              <a:rPr lang="en-US" sz="1800" dirty="0" smtClean="0"/>
              <a:t>equal protection </a:t>
            </a:r>
            <a:r>
              <a:rPr lang="en-US" sz="1800" dirty="0"/>
              <a:t>of the laws.</a:t>
            </a:r>
          </a:p>
        </p:txBody>
      </p:sp>
    </p:spTree>
    <p:extLst>
      <p:ext uri="{BB962C8B-B14F-4D97-AF65-F5344CB8AC3E}">
        <p14:creationId xmlns:p14="http://schemas.microsoft.com/office/powerpoint/2010/main" val="2162055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Amendment XIV</a:t>
            </a:r>
            <a:endParaRPr lang="en-US" sz="2800" dirty="0"/>
          </a:p>
        </p:txBody>
      </p:sp>
      <p:sp>
        <p:nvSpPr>
          <p:cNvPr id="3" name="Content Placeholder 2"/>
          <p:cNvSpPr>
            <a:spLocks noGrp="1"/>
          </p:cNvSpPr>
          <p:nvPr>
            <p:ph idx="1"/>
          </p:nvPr>
        </p:nvSpPr>
        <p:spPr>
          <a:xfrm>
            <a:off x="1908175" y="1600200"/>
            <a:ext cx="6778625" cy="4853136"/>
          </a:xfrm>
        </p:spPr>
        <p:txBody>
          <a:bodyPr/>
          <a:lstStyle/>
          <a:p>
            <a:pPr marL="0" indent="0">
              <a:buNone/>
            </a:pPr>
            <a:r>
              <a:rPr lang="en-US" sz="2400" dirty="0"/>
              <a:t>Section 2.</a:t>
            </a:r>
          </a:p>
          <a:p>
            <a:r>
              <a:rPr lang="en-US" sz="1800" dirty="0"/>
              <a:t>Representatives shall be apportioned among the several states according </a:t>
            </a:r>
            <a:r>
              <a:rPr lang="en-US" sz="1800" dirty="0" smtClean="0"/>
              <a:t>to their </a:t>
            </a:r>
            <a:r>
              <a:rPr lang="en-US" sz="1800" dirty="0"/>
              <a:t>respective numbers, counting the whole number of persons in each </a:t>
            </a:r>
            <a:r>
              <a:rPr lang="en-US" sz="1800" dirty="0" smtClean="0"/>
              <a:t>state, excluding </a:t>
            </a:r>
            <a:r>
              <a:rPr lang="en-US" sz="1800" dirty="0"/>
              <a:t>Indians not taxed. But when the right to vote at any election for </a:t>
            </a:r>
            <a:r>
              <a:rPr lang="en-US" sz="1800" dirty="0" smtClean="0"/>
              <a:t>the choice </a:t>
            </a:r>
            <a:r>
              <a:rPr lang="en-US" sz="1800" dirty="0"/>
              <a:t>of electors for President and Vice President of the United </a:t>
            </a:r>
            <a:r>
              <a:rPr lang="en-US" sz="1800" dirty="0" smtClean="0"/>
              <a:t>States, Representatives </a:t>
            </a:r>
            <a:r>
              <a:rPr lang="en-US" sz="1800" dirty="0"/>
              <a:t>in Congress, the executive and judicial officers of a state, or </a:t>
            </a:r>
            <a:r>
              <a:rPr lang="en-US" sz="1800" dirty="0" smtClean="0"/>
              <a:t>the members </a:t>
            </a:r>
            <a:r>
              <a:rPr lang="en-US" sz="1800" dirty="0"/>
              <a:t>of the legislature thereof, is denied to any of the male inhabitants </a:t>
            </a:r>
            <a:r>
              <a:rPr lang="en-US" sz="1800" dirty="0" smtClean="0"/>
              <a:t>of such </a:t>
            </a:r>
            <a:r>
              <a:rPr lang="en-US" sz="1800" dirty="0"/>
              <a:t>state, being twenty-one years of age, and citizens of the United States, </a:t>
            </a:r>
            <a:r>
              <a:rPr lang="en-US" sz="1800" dirty="0" smtClean="0"/>
              <a:t>or in </a:t>
            </a:r>
            <a:r>
              <a:rPr lang="en-US" sz="1800" dirty="0"/>
              <a:t>any way abridged, except for participation in rebellion, or other crime, </a:t>
            </a:r>
            <a:r>
              <a:rPr lang="en-US" sz="1800" dirty="0" smtClean="0"/>
              <a:t>the basis </a:t>
            </a:r>
            <a:r>
              <a:rPr lang="en-US" sz="1800" dirty="0"/>
              <a:t>of representation therein shall be reduced in the proportion which </a:t>
            </a:r>
            <a:r>
              <a:rPr lang="en-US" sz="1800" dirty="0" smtClean="0"/>
              <a:t>the number </a:t>
            </a:r>
            <a:r>
              <a:rPr lang="en-US" sz="1800" dirty="0"/>
              <a:t>of such male citizens shall bear to the whole number of male </a:t>
            </a:r>
            <a:r>
              <a:rPr lang="en-US" sz="1800" dirty="0" smtClean="0"/>
              <a:t>citizens twenty-one </a:t>
            </a:r>
            <a:r>
              <a:rPr lang="en-US" sz="1800" dirty="0"/>
              <a:t>years of age in such state.</a:t>
            </a:r>
          </a:p>
        </p:txBody>
      </p:sp>
    </p:spTree>
    <p:extLst>
      <p:ext uri="{BB962C8B-B14F-4D97-AF65-F5344CB8AC3E}">
        <p14:creationId xmlns:p14="http://schemas.microsoft.com/office/powerpoint/2010/main" val="2450563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43808" y="1373531"/>
            <a:ext cx="4896544" cy="792087"/>
          </a:xfrm>
        </p:spPr>
        <p:txBody>
          <a:bodyPr/>
          <a:lstStyle/>
          <a:p>
            <a:pPr algn="l"/>
            <a:r>
              <a:rPr lang="en-US" sz="2800" dirty="0" smtClean="0">
                <a:latin typeface="Times New Roman" pitchFamily="18" charset="0"/>
              </a:rPr>
              <a:t>Citizenship in the Nation Merit Badge Requirements</a:t>
            </a:r>
            <a:endParaRPr lang="uk-UA" sz="2800" dirty="0">
              <a:latin typeface="Times New Roman" pitchFamily="18" charset="0"/>
            </a:endParaRPr>
          </a:p>
        </p:txBody>
      </p:sp>
      <p:sp>
        <p:nvSpPr>
          <p:cNvPr id="36867" name="Rectangle 3"/>
          <p:cNvSpPr>
            <a:spLocks noGrp="1" noChangeArrowheads="1"/>
          </p:cNvSpPr>
          <p:nvPr>
            <p:ph type="body" idx="1"/>
          </p:nvPr>
        </p:nvSpPr>
        <p:spPr>
          <a:xfrm>
            <a:off x="899592" y="2780928"/>
            <a:ext cx="7993062" cy="3815408"/>
          </a:xfrm>
        </p:spPr>
        <p:txBody>
          <a:bodyPr/>
          <a:lstStyle/>
          <a:p>
            <a:pPr>
              <a:buFont typeface="+mj-lt"/>
              <a:buAutoNum type="arabicPeriod" startAt="4"/>
            </a:pPr>
            <a:r>
              <a:rPr lang="en-US" sz="1800" dirty="0" smtClean="0">
                <a:solidFill>
                  <a:schemeClr val="bg1"/>
                </a:solidFill>
              </a:rPr>
              <a:t>Discuss </a:t>
            </a:r>
            <a:r>
              <a:rPr lang="en-US" sz="1800" dirty="0">
                <a:solidFill>
                  <a:schemeClr val="bg1"/>
                </a:solidFill>
              </a:rPr>
              <a:t>the importance of: </a:t>
            </a:r>
          </a:p>
          <a:p>
            <a:pPr lvl="1">
              <a:buFont typeface="+mj-lt"/>
              <a:buAutoNum type="alphaLcPeriod"/>
            </a:pPr>
            <a:r>
              <a:rPr lang="en-US" sz="1400" b="0" dirty="0">
                <a:solidFill>
                  <a:schemeClr val="bg1"/>
                </a:solidFill>
              </a:rPr>
              <a:t>Declaration of Independence</a:t>
            </a:r>
          </a:p>
          <a:p>
            <a:pPr lvl="1">
              <a:buFont typeface="+mj-lt"/>
              <a:buAutoNum type="alphaLcPeriod"/>
            </a:pPr>
            <a:r>
              <a:rPr lang="en-US" sz="1400" b="0" dirty="0">
                <a:solidFill>
                  <a:schemeClr val="bg1"/>
                </a:solidFill>
              </a:rPr>
              <a:t>The Bill of Rights (the first 10 Amendments to the Constitution) and the 14th Amendment</a:t>
            </a:r>
          </a:p>
          <a:p>
            <a:pPr lvl="1">
              <a:buFont typeface="+mj-lt"/>
              <a:buAutoNum type="alphaLcPeriod"/>
            </a:pPr>
            <a:r>
              <a:rPr lang="en-US" sz="1400" b="0" dirty="0">
                <a:solidFill>
                  <a:schemeClr val="bg1"/>
                </a:solidFill>
              </a:rPr>
              <a:t>The traditional United States motto "E Pluribus Unum". </a:t>
            </a:r>
          </a:p>
          <a:p>
            <a:pPr>
              <a:buFont typeface="+mj-lt"/>
              <a:buAutoNum type="arabicPeriod" startAt="4"/>
            </a:pPr>
            <a:r>
              <a:rPr lang="en-US" sz="1800" dirty="0">
                <a:solidFill>
                  <a:schemeClr val="bg1"/>
                </a:solidFill>
              </a:rPr>
              <a:t>Watch the national evening news for five days in a row or read the main stories in a national media organization (e.g., a newspaper or news website) for five days in a row. Discuss the national issues that you learned about with your counselor. Choose one issue and explain how it affects you, your family, and community.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160" y="1390933"/>
            <a:ext cx="770384" cy="786434"/>
          </a:xfrm>
          <a:prstGeom prst="rect">
            <a:avLst/>
          </a:prstGeom>
        </p:spPr>
      </p:pic>
    </p:spTree>
    <p:extLst>
      <p:ext uri="{BB962C8B-B14F-4D97-AF65-F5344CB8AC3E}">
        <p14:creationId xmlns:p14="http://schemas.microsoft.com/office/powerpoint/2010/main" val="4167348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Amendment XIV</a:t>
            </a:r>
            <a:endParaRPr lang="en-US" sz="2800" dirty="0"/>
          </a:p>
        </p:txBody>
      </p:sp>
      <p:sp>
        <p:nvSpPr>
          <p:cNvPr id="3" name="Content Placeholder 2"/>
          <p:cNvSpPr>
            <a:spLocks noGrp="1"/>
          </p:cNvSpPr>
          <p:nvPr>
            <p:ph idx="1"/>
          </p:nvPr>
        </p:nvSpPr>
        <p:spPr>
          <a:xfrm>
            <a:off x="1908175" y="1600200"/>
            <a:ext cx="6778625" cy="4853136"/>
          </a:xfrm>
        </p:spPr>
        <p:txBody>
          <a:bodyPr/>
          <a:lstStyle/>
          <a:p>
            <a:pPr marL="0" indent="0">
              <a:buNone/>
            </a:pPr>
            <a:r>
              <a:rPr lang="en-US" sz="2400" dirty="0"/>
              <a:t>Section </a:t>
            </a:r>
            <a:r>
              <a:rPr lang="en-US" sz="2400" dirty="0" smtClean="0"/>
              <a:t>3.</a:t>
            </a:r>
            <a:endParaRPr lang="en-US" sz="2400" dirty="0"/>
          </a:p>
          <a:p>
            <a:r>
              <a:rPr lang="en-US" sz="1800" dirty="0"/>
              <a:t>No person shall be a Senator or Representative in Congress, or elector </a:t>
            </a:r>
            <a:r>
              <a:rPr lang="en-US" sz="1800" dirty="0" smtClean="0"/>
              <a:t>of President </a:t>
            </a:r>
            <a:r>
              <a:rPr lang="en-US" sz="1800" dirty="0"/>
              <a:t>and Vice President, or hold any office, civil or military, under </a:t>
            </a:r>
            <a:r>
              <a:rPr lang="en-US" sz="1800" dirty="0" smtClean="0"/>
              <a:t>the United </a:t>
            </a:r>
            <a:r>
              <a:rPr lang="en-US" sz="1800" dirty="0"/>
              <a:t>States, or under any state, who, having previously taken an oath, </a:t>
            </a:r>
            <a:r>
              <a:rPr lang="en-US" sz="1800" dirty="0" smtClean="0"/>
              <a:t>as a </a:t>
            </a:r>
            <a:r>
              <a:rPr lang="en-US" sz="1800" dirty="0"/>
              <a:t>member of Congress, or as an officer of the United States, or as </a:t>
            </a:r>
            <a:r>
              <a:rPr lang="en-US" sz="1800" dirty="0" smtClean="0"/>
              <a:t>a member </a:t>
            </a:r>
            <a:r>
              <a:rPr lang="en-US" sz="1800" dirty="0"/>
              <a:t>of any state legislature, or as an executive or judicial officer </a:t>
            </a:r>
            <a:r>
              <a:rPr lang="en-US" sz="1800" dirty="0" smtClean="0"/>
              <a:t>of any </a:t>
            </a:r>
            <a:r>
              <a:rPr lang="en-US" sz="1800" dirty="0"/>
              <a:t>state, to support the Constitution of the United States, shall </a:t>
            </a:r>
            <a:r>
              <a:rPr lang="en-US" sz="1800" dirty="0" smtClean="0"/>
              <a:t>have engaged </a:t>
            </a:r>
            <a:r>
              <a:rPr lang="en-US" sz="1800" dirty="0"/>
              <a:t>in insurrection or rebellion against the same, or given aid </a:t>
            </a:r>
            <a:r>
              <a:rPr lang="en-US" sz="1800" dirty="0" smtClean="0"/>
              <a:t>or comfort </a:t>
            </a:r>
            <a:r>
              <a:rPr lang="en-US" sz="1800" dirty="0"/>
              <a:t>to the enemies thereof. But Congress may by a vote of </a:t>
            </a:r>
            <a:r>
              <a:rPr lang="en-US" sz="1800" dirty="0" smtClean="0"/>
              <a:t>two-thirds of </a:t>
            </a:r>
            <a:r>
              <a:rPr lang="en-US" sz="1800" dirty="0"/>
              <a:t>each House, remove such disability.</a:t>
            </a:r>
          </a:p>
        </p:txBody>
      </p:sp>
    </p:spTree>
    <p:extLst>
      <p:ext uri="{BB962C8B-B14F-4D97-AF65-F5344CB8AC3E}">
        <p14:creationId xmlns:p14="http://schemas.microsoft.com/office/powerpoint/2010/main" val="1917235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Amendment XIV</a:t>
            </a:r>
            <a:endParaRPr lang="en-US" sz="2800" dirty="0"/>
          </a:p>
        </p:txBody>
      </p:sp>
      <p:sp>
        <p:nvSpPr>
          <p:cNvPr id="3" name="Content Placeholder 2"/>
          <p:cNvSpPr>
            <a:spLocks noGrp="1"/>
          </p:cNvSpPr>
          <p:nvPr>
            <p:ph idx="1"/>
          </p:nvPr>
        </p:nvSpPr>
        <p:spPr>
          <a:xfrm>
            <a:off x="1908175" y="1600200"/>
            <a:ext cx="6778625" cy="4853136"/>
          </a:xfrm>
        </p:spPr>
        <p:txBody>
          <a:bodyPr/>
          <a:lstStyle/>
          <a:p>
            <a:pPr marL="0" indent="0">
              <a:buNone/>
            </a:pPr>
            <a:r>
              <a:rPr lang="en-US" sz="2400" dirty="0"/>
              <a:t>Section </a:t>
            </a:r>
            <a:r>
              <a:rPr lang="en-US" sz="2400" dirty="0" smtClean="0"/>
              <a:t>4.</a:t>
            </a:r>
            <a:endParaRPr lang="en-US" sz="2400" dirty="0"/>
          </a:p>
          <a:p>
            <a:r>
              <a:rPr lang="en-US" sz="1800" dirty="0"/>
              <a:t>The validity of the public debt of the United States, authorized by </a:t>
            </a:r>
            <a:r>
              <a:rPr lang="en-US" sz="1800" dirty="0" smtClean="0"/>
              <a:t>law, including </a:t>
            </a:r>
            <a:r>
              <a:rPr lang="en-US" sz="1800" dirty="0"/>
              <a:t>debts incurred for payment of pensions and bounties for </a:t>
            </a:r>
            <a:r>
              <a:rPr lang="en-US" sz="1800" dirty="0" smtClean="0"/>
              <a:t>services in </a:t>
            </a:r>
            <a:r>
              <a:rPr lang="en-US" sz="1800" dirty="0"/>
              <a:t>suppressing insurrection or rebellion, shall not be questioned. </a:t>
            </a:r>
            <a:r>
              <a:rPr lang="en-US" sz="1800" dirty="0" smtClean="0"/>
              <a:t>But neither </a:t>
            </a:r>
            <a:r>
              <a:rPr lang="en-US" sz="1800" dirty="0"/>
              <a:t>the United States nor any state shall assume or pay any debt </a:t>
            </a:r>
            <a:r>
              <a:rPr lang="en-US" sz="1800" dirty="0" smtClean="0"/>
              <a:t>or obligation </a:t>
            </a:r>
            <a:r>
              <a:rPr lang="en-US" sz="1800" dirty="0"/>
              <a:t>incurred in aid of insurrection or rebellion against the </a:t>
            </a:r>
            <a:r>
              <a:rPr lang="en-US" sz="1800" dirty="0" smtClean="0"/>
              <a:t>United States</a:t>
            </a:r>
            <a:r>
              <a:rPr lang="en-US" sz="1800" dirty="0"/>
              <a:t>, or any claim for the loss or emancipation of any slave; but all </a:t>
            </a:r>
            <a:r>
              <a:rPr lang="en-US" sz="1800" dirty="0" smtClean="0"/>
              <a:t>such debts</a:t>
            </a:r>
            <a:r>
              <a:rPr lang="en-US" sz="1800" dirty="0"/>
              <a:t>, obligations and claims shall be held illegal and void.</a:t>
            </a:r>
          </a:p>
        </p:txBody>
      </p:sp>
    </p:spTree>
    <p:extLst>
      <p:ext uri="{BB962C8B-B14F-4D97-AF65-F5344CB8AC3E}">
        <p14:creationId xmlns:p14="http://schemas.microsoft.com/office/powerpoint/2010/main" val="4181022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Amendment XIV</a:t>
            </a:r>
            <a:endParaRPr lang="en-US" sz="2800" dirty="0"/>
          </a:p>
        </p:txBody>
      </p:sp>
      <p:sp>
        <p:nvSpPr>
          <p:cNvPr id="3" name="Content Placeholder 2"/>
          <p:cNvSpPr>
            <a:spLocks noGrp="1"/>
          </p:cNvSpPr>
          <p:nvPr>
            <p:ph idx="1"/>
          </p:nvPr>
        </p:nvSpPr>
        <p:spPr>
          <a:xfrm>
            <a:off x="1908175" y="1600200"/>
            <a:ext cx="6778625" cy="4853136"/>
          </a:xfrm>
        </p:spPr>
        <p:txBody>
          <a:bodyPr/>
          <a:lstStyle/>
          <a:p>
            <a:pPr marL="0" indent="0">
              <a:buNone/>
            </a:pPr>
            <a:r>
              <a:rPr lang="en-US" sz="2400" dirty="0"/>
              <a:t>Section </a:t>
            </a:r>
            <a:r>
              <a:rPr lang="en-US" sz="2400" dirty="0" smtClean="0"/>
              <a:t>5.</a:t>
            </a:r>
            <a:endParaRPr lang="en-US" sz="2400" dirty="0"/>
          </a:p>
          <a:p>
            <a:r>
              <a:rPr lang="en-US" sz="1800" dirty="0"/>
              <a:t>The Congress shall have power to enforce, by appropriate legislation, </a:t>
            </a:r>
            <a:r>
              <a:rPr lang="en-US" sz="1800" dirty="0" smtClean="0"/>
              <a:t>the provisions </a:t>
            </a:r>
            <a:r>
              <a:rPr lang="en-US" sz="1800" dirty="0"/>
              <a:t>of this article.</a:t>
            </a:r>
          </a:p>
        </p:txBody>
      </p:sp>
    </p:spTree>
    <p:extLst>
      <p:ext uri="{BB962C8B-B14F-4D97-AF65-F5344CB8AC3E}">
        <p14:creationId xmlns:p14="http://schemas.microsoft.com/office/powerpoint/2010/main" val="3518296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Amendment XIV</a:t>
            </a:r>
            <a:endParaRPr lang="en-US" sz="2800" dirty="0"/>
          </a:p>
        </p:txBody>
      </p:sp>
      <p:sp>
        <p:nvSpPr>
          <p:cNvPr id="3" name="Content Placeholder 2"/>
          <p:cNvSpPr>
            <a:spLocks noGrp="1"/>
          </p:cNvSpPr>
          <p:nvPr>
            <p:ph idx="1"/>
          </p:nvPr>
        </p:nvSpPr>
        <p:spPr>
          <a:xfrm>
            <a:off x="1908175" y="1600200"/>
            <a:ext cx="7056313" cy="4853136"/>
          </a:xfrm>
        </p:spPr>
        <p:txBody>
          <a:bodyPr/>
          <a:lstStyle/>
          <a:p>
            <a:pPr marL="0" indent="0">
              <a:buNone/>
            </a:pPr>
            <a:r>
              <a:rPr lang="en-US" sz="2200" dirty="0"/>
              <a:t>Number of important concepts, most famously </a:t>
            </a:r>
            <a:r>
              <a:rPr lang="en-US" sz="2200" dirty="0" smtClean="0"/>
              <a:t>Section 1.</a:t>
            </a:r>
            <a:endParaRPr lang="en-US" sz="2200" dirty="0"/>
          </a:p>
          <a:p>
            <a:r>
              <a:rPr lang="en-US" sz="1800" b="1" dirty="0"/>
              <a:t>State </a:t>
            </a:r>
            <a:r>
              <a:rPr lang="en-US" sz="1800" b="1" dirty="0" smtClean="0"/>
              <a:t>Action </a:t>
            </a:r>
            <a:r>
              <a:rPr lang="en-US" sz="1800" dirty="0"/>
              <a:t>- </a:t>
            </a:r>
            <a:r>
              <a:rPr lang="en-US" sz="1800" dirty="0" smtClean="0"/>
              <a:t>State </a:t>
            </a:r>
            <a:r>
              <a:rPr lang="en-US" sz="1800" dirty="0"/>
              <a:t>cannot make or enforce any law that abridges </a:t>
            </a:r>
            <a:r>
              <a:rPr lang="en-US" sz="1800" dirty="0" smtClean="0"/>
              <a:t>the privileges </a:t>
            </a:r>
            <a:r>
              <a:rPr lang="en-US" sz="1800" dirty="0"/>
              <a:t>or immunities of any </a:t>
            </a:r>
            <a:r>
              <a:rPr lang="en-US" sz="1800" dirty="0" smtClean="0"/>
              <a:t>citizen.</a:t>
            </a:r>
            <a:endParaRPr lang="en-US" sz="1800" dirty="0"/>
          </a:p>
          <a:p>
            <a:r>
              <a:rPr lang="en-US" sz="1800" b="1" dirty="0" smtClean="0"/>
              <a:t>Privileges and Immunities </a:t>
            </a:r>
            <a:r>
              <a:rPr lang="en-US" sz="1800" dirty="0"/>
              <a:t>– Protection of interstate </a:t>
            </a:r>
            <a:r>
              <a:rPr lang="en-US" sz="1800" dirty="0" smtClean="0"/>
              <a:t>travel.</a:t>
            </a:r>
            <a:endParaRPr lang="en-US" sz="1800" dirty="0"/>
          </a:p>
          <a:p>
            <a:r>
              <a:rPr lang="en-US" sz="1800" b="1" dirty="0" smtClean="0"/>
              <a:t>Citizenship</a:t>
            </a:r>
            <a:r>
              <a:rPr lang="en-US" sz="1800" dirty="0" smtClean="0"/>
              <a:t> </a:t>
            </a:r>
            <a:r>
              <a:rPr lang="en-US" sz="1800" dirty="0"/>
              <a:t>– US &amp; state citizenship to all born in the United </a:t>
            </a:r>
            <a:r>
              <a:rPr lang="en-US" sz="1800" dirty="0" smtClean="0"/>
              <a:t>States.</a:t>
            </a:r>
            <a:endParaRPr lang="en-US" sz="1800" dirty="0"/>
          </a:p>
          <a:p>
            <a:r>
              <a:rPr lang="en-US" sz="1800" b="1" dirty="0" smtClean="0"/>
              <a:t>Due Process </a:t>
            </a:r>
            <a:r>
              <a:rPr lang="en-US" sz="1800" dirty="0"/>
              <a:t>– </a:t>
            </a:r>
            <a:r>
              <a:rPr lang="en-US" sz="1800" dirty="0" smtClean="0"/>
              <a:t>State </a:t>
            </a:r>
            <a:r>
              <a:rPr lang="en-US" sz="1800" dirty="0"/>
              <a:t>must respect all legal rights that are owed to a </a:t>
            </a:r>
            <a:r>
              <a:rPr lang="en-US" sz="1800" dirty="0" smtClean="0"/>
              <a:t>person.</a:t>
            </a:r>
            <a:endParaRPr lang="en-US" sz="1800" dirty="0"/>
          </a:p>
          <a:p>
            <a:r>
              <a:rPr lang="en-US" sz="1800" b="1" dirty="0" smtClean="0"/>
              <a:t>Equal Protection </a:t>
            </a:r>
            <a:r>
              <a:rPr lang="en-US" sz="1800" dirty="0"/>
              <a:t>- </a:t>
            </a:r>
            <a:r>
              <a:rPr lang="en-US" sz="1800" dirty="0" smtClean="0"/>
              <a:t>Individuals </a:t>
            </a:r>
            <a:r>
              <a:rPr lang="en-US" sz="1800" dirty="0"/>
              <a:t>in similar situations treated equally by the </a:t>
            </a:r>
            <a:r>
              <a:rPr lang="en-US" sz="1800" dirty="0" smtClean="0"/>
              <a:t>law.</a:t>
            </a:r>
            <a:endParaRPr lang="en-US" sz="1800" dirty="0"/>
          </a:p>
        </p:txBody>
      </p:sp>
    </p:spTree>
    <p:extLst>
      <p:ext uri="{BB962C8B-B14F-4D97-AF65-F5344CB8AC3E}">
        <p14:creationId xmlns:p14="http://schemas.microsoft.com/office/powerpoint/2010/main" val="2440296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Amendment XIV</a:t>
            </a:r>
            <a:endParaRPr lang="en-US" sz="2800" dirty="0"/>
          </a:p>
        </p:txBody>
      </p:sp>
      <p:sp>
        <p:nvSpPr>
          <p:cNvPr id="3" name="Content Placeholder 2"/>
          <p:cNvSpPr>
            <a:spLocks noGrp="1"/>
          </p:cNvSpPr>
          <p:nvPr>
            <p:ph idx="1"/>
          </p:nvPr>
        </p:nvSpPr>
        <p:spPr>
          <a:xfrm>
            <a:off x="1908175" y="1600200"/>
            <a:ext cx="7056313" cy="4853136"/>
          </a:xfrm>
        </p:spPr>
        <p:txBody>
          <a:bodyPr/>
          <a:lstStyle/>
          <a:p>
            <a:pPr marL="0" indent="0">
              <a:buNone/>
            </a:pPr>
            <a:r>
              <a:rPr lang="en-US" sz="2400" dirty="0" smtClean="0"/>
              <a:t>Other </a:t>
            </a:r>
            <a:r>
              <a:rPr lang="en-US" sz="2400" dirty="0"/>
              <a:t>important </a:t>
            </a:r>
            <a:r>
              <a:rPr lang="en-US" sz="2400" dirty="0" smtClean="0"/>
              <a:t>concepts:</a:t>
            </a:r>
            <a:endParaRPr lang="en-US" sz="2400" dirty="0"/>
          </a:p>
          <a:p>
            <a:r>
              <a:rPr lang="en-US" sz="1800" b="1" dirty="0"/>
              <a:t>Section Two </a:t>
            </a:r>
            <a:r>
              <a:rPr lang="en-US" sz="1800" dirty="0"/>
              <a:t>- </a:t>
            </a:r>
            <a:r>
              <a:rPr lang="en-US" sz="1800" dirty="0" smtClean="0"/>
              <a:t>Apportionment </a:t>
            </a:r>
            <a:r>
              <a:rPr lang="en-US" sz="1800" dirty="0"/>
              <a:t>of representatives to </a:t>
            </a:r>
            <a:r>
              <a:rPr lang="en-US" sz="1800" dirty="0" smtClean="0"/>
              <a:t>Congress. Penalizes </a:t>
            </a:r>
            <a:r>
              <a:rPr lang="en-US" sz="1800" dirty="0"/>
              <a:t>states that denied voting to males </a:t>
            </a:r>
            <a:r>
              <a:rPr lang="en-US" sz="1800" dirty="0" smtClean="0"/>
              <a:t>21 and older </a:t>
            </a:r>
            <a:r>
              <a:rPr lang="en-US" sz="1800" dirty="0"/>
              <a:t>(other for than crime</a:t>
            </a:r>
            <a:r>
              <a:rPr lang="en-US" sz="1800" dirty="0" smtClean="0"/>
              <a:t>).</a:t>
            </a:r>
            <a:endParaRPr lang="en-US" sz="1800" dirty="0"/>
          </a:p>
          <a:p>
            <a:r>
              <a:rPr lang="en-US" sz="1800" b="1" dirty="0" smtClean="0"/>
              <a:t>Section </a:t>
            </a:r>
            <a:r>
              <a:rPr lang="en-US" sz="1800" b="1" dirty="0"/>
              <a:t>Three </a:t>
            </a:r>
            <a:r>
              <a:rPr lang="en-US" sz="1800" dirty="0"/>
              <a:t>- </a:t>
            </a:r>
            <a:r>
              <a:rPr lang="en-US" sz="1800" dirty="0" smtClean="0"/>
              <a:t>Participates </a:t>
            </a:r>
            <a:r>
              <a:rPr lang="en-US" sz="1800" dirty="0"/>
              <a:t>in “insurrection or rebellion” against </a:t>
            </a:r>
            <a:r>
              <a:rPr lang="en-US" sz="1800" dirty="0" smtClean="0"/>
              <a:t>the United </a:t>
            </a:r>
            <a:r>
              <a:rPr lang="en-US" sz="1800" dirty="0"/>
              <a:t>States shall not hold federal </a:t>
            </a:r>
            <a:r>
              <a:rPr lang="en-US" sz="1800" dirty="0" smtClean="0"/>
              <a:t>office.</a:t>
            </a:r>
            <a:endParaRPr lang="en-US" sz="1800" dirty="0"/>
          </a:p>
          <a:p>
            <a:r>
              <a:rPr lang="en-US" sz="1800" b="1" dirty="0" smtClean="0"/>
              <a:t>Section </a:t>
            </a:r>
            <a:r>
              <a:rPr lang="en-US" sz="1800" b="1" dirty="0"/>
              <a:t>Four </a:t>
            </a:r>
            <a:r>
              <a:rPr lang="en-US" sz="1800" dirty="0"/>
              <a:t>– </a:t>
            </a:r>
            <a:r>
              <a:rPr lang="en-US" sz="1800" dirty="0" smtClean="0"/>
              <a:t>Repudiation </a:t>
            </a:r>
            <a:r>
              <a:rPr lang="en-US" sz="1800" dirty="0"/>
              <a:t>of debts accrued by the Confederacy </a:t>
            </a:r>
            <a:r>
              <a:rPr lang="en-US" sz="1800" dirty="0" smtClean="0"/>
              <a:t>and federal </a:t>
            </a:r>
            <a:r>
              <a:rPr lang="en-US" sz="1800" dirty="0"/>
              <a:t>debt for services against insurrection are </a:t>
            </a:r>
            <a:r>
              <a:rPr lang="en-US" sz="1800" dirty="0" smtClean="0"/>
              <a:t>sacrosanct.</a:t>
            </a:r>
            <a:endParaRPr lang="en-US" sz="1800" dirty="0"/>
          </a:p>
          <a:p>
            <a:r>
              <a:rPr lang="en-US" sz="1800" b="1" dirty="0" smtClean="0"/>
              <a:t>Section </a:t>
            </a:r>
            <a:r>
              <a:rPr lang="en-US" sz="1800" b="1" dirty="0"/>
              <a:t>Five </a:t>
            </a:r>
            <a:r>
              <a:rPr lang="en-US" sz="1800" dirty="0"/>
              <a:t>- </a:t>
            </a:r>
            <a:r>
              <a:rPr lang="en-US" sz="1800" dirty="0" smtClean="0"/>
              <a:t>Expressly </a:t>
            </a:r>
            <a:r>
              <a:rPr lang="en-US" sz="1800" dirty="0"/>
              <a:t>authorizes Congress to enforce the </a:t>
            </a:r>
            <a:r>
              <a:rPr lang="en-US" sz="1800" dirty="0" smtClean="0"/>
              <a:t>Fourteenth Amendment </a:t>
            </a:r>
            <a:r>
              <a:rPr lang="en-US" sz="1800" dirty="0"/>
              <a:t>“by appropriate legislation.”</a:t>
            </a:r>
          </a:p>
        </p:txBody>
      </p:sp>
    </p:spTree>
    <p:extLst>
      <p:ext uri="{BB962C8B-B14F-4D97-AF65-F5344CB8AC3E}">
        <p14:creationId xmlns:p14="http://schemas.microsoft.com/office/powerpoint/2010/main" val="35779072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Requirement 1 Review</a:t>
            </a:r>
            <a:endParaRPr lang="en-US" sz="3200" dirty="0"/>
          </a:p>
        </p:txBody>
      </p:sp>
      <p:sp>
        <p:nvSpPr>
          <p:cNvPr id="3" name="Content Placeholder 2"/>
          <p:cNvSpPr>
            <a:spLocks noGrp="1"/>
          </p:cNvSpPr>
          <p:nvPr>
            <p:ph idx="1"/>
          </p:nvPr>
        </p:nvSpPr>
        <p:spPr/>
        <p:txBody>
          <a:bodyPr/>
          <a:lstStyle/>
          <a:p>
            <a:r>
              <a:rPr lang="en-US" sz="2400" dirty="0"/>
              <a:t>What is the Constitution of the United States?</a:t>
            </a:r>
          </a:p>
          <a:p>
            <a:r>
              <a:rPr lang="en-US" sz="2400" dirty="0"/>
              <a:t>What does the Constitution do?</a:t>
            </a:r>
          </a:p>
          <a:p>
            <a:r>
              <a:rPr lang="en-US" sz="2400" dirty="0"/>
              <a:t>What principles does it reflect?</a:t>
            </a:r>
          </a:p>
          <a:p>
            <a:r>
              <a:rPr lang="en-US" sz="2400" dirty="0"/>
              <a:t>Why is it important to have a Constitution?</a:t>
            </a:r>
          </a:p>
        </p:txBody>
      </p:sp>
    </p:spTree>
    <p:extLst>
      <p:ext uri="{BB962C8B-B14F-4D97-AF65-F5344CB8AC3E}">
        <p14:creationId xmlns:p14="http://schemas.microsoft.com/office/powerpoint/2010/main" val="121622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274638"/>
            <a:ext cx="6707188" cy="1143000"/>
          </a:xfrm>
        </p:spPr>
        <p:txBody>
          <a:bodyPr/>
          <a:lstStyle/>
          <a:p>
            <a:pPr algn="l"/>
            <a:r>
              <a:rPr lang="en-US" dirty="0" smtClean="0">
                <a:latin typeface="Times New Roman" pitchFamily="18" charset="0"/>
              </a:rPr>
              <a:t>Requirement 2</a:t>
            </a:r>
            <a:endParaRPr lang="en-US" dirty="0">
              <a:latin typeface="Times New Roman" pitchFamily="18" charset="0"/>
            </a:endParaRPr>
          </a:p>
        </p:txBody>
      </p:sp>
      <p:sp>
        <p:nvSpPr>
          <p:cNvPr id="195587" name="Rectangle 3"/>
          <p:cNvSpPr>
            <a:spLocks noGrp="1" noChangeArrowheads="1"/>
          </p:cNvSpPr>
          <p:nvPr>
            <p:ph type="body" idx="1"/>
          </p:nvPr>
        </p:nvSpPr>
        <p:spPr/>
        <p:txBody>
          <a:bodyPr/>
          <a:lstStyle/>
          <a:p>
            <a:pPr marL="0" indent="0">
              <a:buNone/>
            </a:pPr>
            <a:r>
              <a:rPr lang="en-US" sz="1800" dirty="0">
                <a:solidFill>
                  <a:schemeClr val="tx2"/>
                </a:solidFill>
              </a:rPr>
              <a:t>List the six purposes for creating the United States Constitution set forth in the Preamble to the Constitution. How do these purposes affect your family and community? </a:t>
            </a:r>
          </a:p>
          <a:p>
            <a:pPr>
              <a:buFont typeface="+mj-lt"/>
              <a:buAutoNum type="arabicPeriod"/>
            </a:pPr>
            <a:endParaRPr lang="en-US" sz="1800" dirty="0">
              <a:solidFill>
                <a:schemeClr val="tx2"/>
              </a:solidFill>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79413"/>
            <a:ext cx="914400" cy="933450"/>
          </a:xfrm>
          <a:prstGeom prst="rect">
            <a:avLst/>
          </a:prstGeom>
        </p:spPr>
      </p:pic>
    </p:spTree>
    <p:extLst>
      <p:ext uri="{BB962C8B-B14F-4D97-AF65-F5344CB8AC3E}">
        <p14:creationId xmlns:p14="http://schemas.microsoft.com/office/powerpoint/2010/main" val="837938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Government</a:t>
            </a:r>
            <a:endParaRPr lang="en-US" sz="3200" dirty="0"/>
          </a:p>
        </p:txBody>
      </p:sp>
      <p:sp>
        <p:nvSpPr>
          <p:cNvPr id="3" name="Content Placeholder 2"/>
          <p:cNvSpPr>
            <a:spLocks noGrp="1"/>
          </p:cNvSpPr>
          <p:nvPr>
            <p:ph idx="1"/>
          </p:nvPr>
        </p:nvSpPr>
        <p:spPr>
          <a:xfrm>
            <a:off x="1908175" y="1268760"/>
            <a:ext cx="6778625" cy="4857403"/>
          </a:xfrm>
        </p:spPr>
        <p:txBody>
          <a:bodyPr/>
          <a:lstStyle/>
          <a:p>
            <a:r>
              <a:rPr lang="en-US" sz="2400" dirty="0"/>
              <a:t>Six Functions of Government</a:t>
            </a:r>
          </a:p>
          <a:p>
            <a:pPr lvl="1"/>
            <a:r>
              <a:rPr lang="en-US" sz="2400" dirty="0"/>
              <a:t>Preamble to the </a:t>
            </a:r>
            <a:r>
              <a:rPr lang="en-US" sz="2400" dirty="0" smtClean="0"/>
              <a:t>Constitution</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pPr marL="0" indent="0">
              <a:buNone/>
            </a:pPr>
            <a:r>
              <a:rPr lang="en-US" sz="1800" b="1" dirty="0"/>
              <a:t>We the People </a:t>
            </a:r>
            <a:r>
              <a:rPr lang="en-US" sz="1800" i="1" dirty="0"/>
              <a:t>of the United States, in Order to form a more perfect Union, establish Justice, insure domestic Tranquility, provide for the common </a:t>
            </a:r>
            <a:r>
              <a:rPr lang="en-US" sz="1800" i="1" dirty="0" err="1"/>
              <a:t>defence</a:t>
            </a:r>
            <a:r>
              <a:rPr lang="en-US" sz="1800" i="1" dirty="0"/>
              <a:t>, promote the general Welfare, and secure the Blessings of Liberty to ourselves and our Posterity, do ordain and establish this Constitution for the United States of America.</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43893" y="2420888"/>
            <a:ext cx="6778625" cy="1306518"/>
          </a:xfrm>
          <a:prstGeom prst="rect">
            <a:avLst/>
          </a:prstGeom>
          <a:noFill/>
          <a:ln w="9525">
            <a:noFill/>
            <a:miter lim="800000"/>
            <a:headEnd/>
            <a:tailEnd/>
          </a:ln>
          <a:effectLst/>
        </p:spPr>
      </p:pic>
    </p:spTree>
    <p:extLst>
      <p:ext uri="{BB962C8B-B14F-4D97-AF65-F5344CB8AC3E}">
        <p14:creationId xmlns:p14="http://schemas.microsoft.com/office/powerpoint/2010/main" val="116095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Government</a:t>
            </a:r>
            <a:endParaRPr lang="en-US" sz="3200" dirty="0"/>
          </a:p>
        </p:txBody>
      </p:sp>
      <p:sp>
        <p:nvSpPr>
          <p:cNvPr id="3" name="Content Placeholder 2"/>
          <p:cNvSpPr>
            <a:spLocks noGrp="1"/>
          </p:cNvSpPr>
          <p:nvPr>
            <p:ph idx="1"/>
          </p:nvPr>
        </p:nvSpPr>
        <p:spPr/>
        <p:txBody>
          <a:bodyPr/>
          <a:lstStyle/>
          <a:p>
            <a:pPr marL="0" indent="0">
              <a:buNone/>
            </a:pPr>
            <a:r>
              <a:rPr lang="en-US" sz="2400" dirty="0"/>
              <a:t>Six Functions of </a:t>
            </a:r>
            <a:r>
              <a:rPr lang="en-US" sz="2400" dirty="0" smtClean="0"/>
              <a:t>Government:</a:t>
            </a:r>
            <a:endParaRPr lang="en-US" sz="2400" dirty="0"/>
          </a:p>
          <a:p>
            <a:pPr marL="914400" lvl="1" indent="-457200">
              <a:buFont typeface="+mj-lt"/>
              <a:buAutoNum type="arabicPeriod"/>
            </a:pPr>
            <a:r>
              <a:rPr lang="en-US" sz="2000" dirty="0" smtClean="0"/>
              <a:t>Form </a:t>
            </a:r>
            <a:r>
              <a:rPr lang="en-US" sz="2000" dirty="0"/>
              <a:t>a more perfect </a:t>
            </a:r>
            <a:r>
              <a:rPr lang="en-US" sz="2000" dirty="0" smtClean="0"/>
              <a:t>union.</a:t>
            </a:r>
            <a:endParaRPr lang="en-US" sz="2000" dirty="0"/>
          </a:p>
          <a:p>
            <a:pPr marL="914400" lvl="1" indent="-457200">
              <a:buFont typeface="+mj-lt"/>
              <a:buAutoNum type="arabicPeriod"/>
            </a:pPr>
            <a:r>
              <a:rPr lang="en-US" sz="2000" dirty="0" smtClean="0"/>
              <a:t>Establish justice.</a:t>
            </a:r>
            <a:endParaRPr lang="en-US" sz="2000" dirty="0"/>
          </a:p>
          <a:p>
            <a:pPr marL="914400" lvl="1" indent="-457200">
              <a:buFont typeface="+mj-lt"/>
              <a:buAutoNum type="arabicPeriod"/>
            </a:pPr>
            <a:r>
              <a:rPr lang="en-US" sz="2000" dirty="0" smtClean="0"/>
              <a:t>Insure </a:t>
            </a:r>
            <a:r>
              <a:rPr lang="en-US" sz="2000" dirty="0"/>
              <a:t>domestic </a:t>
            </a:r>
            <a:r>
              <a:rPr lang="en-US" sz="2000" dirty="0" smtClean="0"/>
              <a:t>tranquility.</a:t>
            </a:r>
            <a:endParaRPr lang="en-US" sz="2000" dirty="0"/>
          </a:p>
          <a:p>
            <a:pPr marL="914400" lvl="1" indent="-457200">
              <a:buFont typeface="+mj-lt"/>
              <a:buAutoNum type="arabicPeriod"/>
            </a:pPr>
            <a:r>
              <a:rPr lang="en-US" sz="2000" dirty="0" smtClean="0"/>
              <a:t>Provide </a:t>
            </a:r>
            <a:r>
              <a:rPr lang="en-US" sz="2000" dirty="0"/>
              <a:t>for the common </a:t>
            </a:r>
            <a:r>
              <a:rPr lang="en-US" sz="2000" dirty="0" smtClean="0"/>
              <a:t>defense.</a:t>
            </a:r>
            <a:endParaRPr lang="en-US" sz="2000" dirty="0"/>
          </a:p>
          <a:p>
            <a:pPr marL="914400" lvl="1" indent="-457200">
              <a:buFont typeface="+mj-lt"/>
              <a:buAutoNum type="arabicPeriod"/>
            </a:pPr>
            <a:r>
              <a:rPr lang="en-US" sz="2000" dirty="0" smtClean="0"/>
              <a:t>Promote </a:t>
            </a:r>
            <a:r>
              <a:rPr lang="en-US" sz="2000" dirty="0"/>
              <a:t>the general </a:t>
            </a:r>
            <a:r>
              <a:rPr lang="en-US" sz="2000" dirty="0" smtClean="0"/>
              <a:t>welfare.</a:t>
            </a:r>
            <a:endParaRPr lang="en-US" sz="2000" dirty="0"/>
          </a:p>
          <a:p>
            <a:pPr marL="914400" lvl="1" indent="-457200">
              <a:buFont typeface="+mj-lt"/>
              <a:buAutoNum type="arabicPeriod"/>
            </a:pPr>
            <a:r>
              <a:rPr lang="en-US" sz="2000" dirty="0" smtClean="0"/>
              <a:t>Secure the blessings of liberty to ourselves and our posterity.</a:t>
            </a:r>
            <a:endParaRPr lang="en-US" sz="2000" dirty="0"/>
          </a:p>
        </p:txBody>
      </p:sp>
    </p:spTree>
    <p:extLst>
      <p:ext uri="{BB962C8B-B14F-4D97-AF65-F5344CB8AC3E}">
        <p14:creationId xmlns:p14="http://schemas.microsoft.com/office/powerpoint/2010/main" val="689236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274638"/>
            <a:ext cx="6707188" cy="1143000"/>
          </a:xfrm>
        </p:spPr>
        <p:txBody>
          <a:bodyPr/>
          <a:lstStyle/>
          <a:p>
            <a:pPr algn="l"/>
            <a:r>
              <a:rPr lang="en-US" dirty="0" smtClean="0">
                <a:latin typeface="Times New Roman" pitchFamily="18" charset="0"/>
              </a:rPr>
              <a:t>Requirement 3</a:t>
            </a:r>
            <a:endParaRPr lang="en-US" dirty="0">
              <a:latin typeface="Times New Roman" pitchFamily="18" charset="0"/>
            </a:endParaRPr>
          </a:p>
        </p:txBody>
      </p:sp>
      <p:sp>
        <p:nvSpPr>
          <p:cNvPr id="195587" name="Rectangle 3"/>
          <p:cNvSpPr>
            <a:spLocks noGrp="1" noChangeArrowheads="1"/>
          </p:cNvSpPr>
          <p:nvPr>
            <p:ph type="body" idx="1"/>
          </p:nvPr>
        </p:nvSpPr>
        <p:spPr/>
        <p:txBody>
          <a:bodyPr/>
          <a:lstStyle/>
          <a:p>
            <a:pPr marL="0" indent="0">
              <a:buNone/>
            </a:pPr>
            <a:r>
              <a:rPr lang="en-US" sz="1800" dirty="0">
                <a:solidFill>
                  <a:schemeClr val="tx2"/>
                </a:solidFill>
              </a:rPr>
              <a:t>List the three branches of the United States government. Explain: </a:t>
            </a:r>
          </a:p>
          <a:p>
            <a:pPr lvl="1">
              <a:buFont typeface="+mj-lt"/>
              <a:buAutoNum type="alphaLcPeriod"/>
            </a:pPr>
            <a:r>
              <a:rPr lang="en-US" sz="1400" dirty="0">
                <a:solidFill>
                  <a:schemeClr val="tx2"/>
                </a:solidFill>
              </a:rPr>
              <a:t>The function of each branch of government</a:t>
            </a:r>
          </a:p>
          <a:p>
            <a:pPr lvl="1">
              <a:buFont typeface="+mj-lt"/>
              <a:buAutoNum type="alphaLcPeriod"/>
            </a:pPr>
            <a:r>
              <a:rPr lang="en-US" sz="1400" dirty="0">
                <a:solidFill>
                  <a:schemeClr val="tx2"/>
                </a:solidFill>
              </a:rPr>
              <a:t>Why it is important to divide powers among different branches</a:t>
            </a:r>
          </a:p>
          <a:p>
            <a:pPr lvl="1">
              <a:buFont typeface="+mj-lt"/>
              <a:buAutoNum type="alphaLcPeriod"/>
            </a:pPr>
            <a:r>
              <a:rPr lang="en-US" sz="1400" dirty="0">
                <a:solidFill>
                  <a:schemeClr val="tx2"/>
                </a:solidFill>
              </a:rPr>
              <a:t>How each branch "checks" and "balances" the others</a:t>
            </a:r>
          </a:p>
          <a:p>
            <a:pPr lvl="1">
              <a:buFont typeface="+mj-lt"/>
              <a:buAutoNum type="alphaLcPeriod"/>
            </a:pPr>
            <a:r>
              <a:rPr lang="en-US" sz="1400" dirty="0">
                <a:solidFill>
                  <a:schemeClr val="tx2"/>
                </a:solidFill>
              </a:rPr>
              <a:t>How citizens can be involved in each branch of government.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79413"/>
            <a:ext cx="914400" cy="933450"/>
          </a:xfrm>
          <a:prstGeom prst="rect">
            <a:avLst/>
          </a:prstGeom>
        </p:spPr>
      </p:pic>
    </p:spTree>
    <p:extLst>
      <p:ext uri="{BB962C8B-B14F-4D97-AF65-F5344CB8AC3E}">
        <p14:creationId xmlns:p14="http://schemas.microsoft.com/office/powerpoint/2010/main" val="127856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43808" y="1373531"/>
            <a:ext cx="4896544" cy="792087"/>
          </a:xfrm>
        </p:spPr>
        <p:txBody>
          <a:bodyPr/>
          <a:lstStyle/>
          <a:p>
            <a:pPr algn="l"/>
            <a:r>
              <a:rPr lang="en-US" sz="2800" dirty="0" smtClean="0">
                <a:latin typeface="Times New Roman" pitchFamily="18" charset="0"/>
              </a:rPr>
              <a:t>Citizenship in the Nation Merit Badge Requirements</a:t>
            </a:r>
            <a:endParaRPr lang="uk-UA" sz="2800" dirty="0">
              <a:latin typeface="Times New Roman" pitchFamily="18" charset="0"/>
            </a:endParaRPr>
          </a:p>
        </p:txBody>
      </p:sp>
      <p:sp>
        <p:nvSpPr>
          <p:cNvPr id="36867" name="Rectangle 3"/>
          <p:cNvSpPr>
            <a:spLocks noGrp="1" noChangeArrowheads="1"/>
          </p:cNvSpPr>
          <p:nvPr>
            <p:ph type="body" idx="1"/>
          </p:nvPr>
        </p:nvSpPr>
        <p:spPr>
          <a:xfrm>
            <a:off x="899592" y="2780928"/>
            <a:ext cx="7993062" cy="3815408"/>
          </a:xfrm>
        </p:spPr>
        <p:txBody>
          <a:bodyPr/>
          <a:lstStyle/>
          <a:p>
            <a:pPr>
              <a:buFont typeface="+mj-lt"/>
              <a:buAutoNum type="arabicPeriod" startAt="6"/>
            </a:pPr>
            <a:r>
              <a:rPr lang="en-US" sz="1800" dirty="0">
                <a:solidFill>
                  <a:schemeClr val="bg1"/>
                </a:solidFill>
              </a:rPr>
              <a:t>With your counselor's approval, choose a speech of national historical importance</a:t>
            </a:r>
            <a:r>
              <a:rPr lang="en-US" sz="1800" dirty="0" smtClean="0">
                <a:solidFill>
                  <a:schemeClr val="bg1"/>
                </a:solidFill>
              </a:rPr>
              <a:t>. </a:t>
            </a:r>
          </a:p>
          <a:p>
            <a:pPr marL="347663" indent="0">
              <a:buNone/>
            </a:pPr>
            <a:r>
              <a:rPr lang="en-US" sz="1800" dirty="0">
                <a:solidFill>
                  <a:schemeClr val="bg1"/>
                </a:solidFill>
              </a:rPr>
              <a:t>Explain: </a:t>
            </a:r>
          </a:p>
          <a:p>
            <a:pPr lvl="1">
              <a:buFont typeface="+mj-lt"/>
              <a:buAutoNum type="alphaLcPeriod"/>
            </a:pPr>
            <a:r>
              <a:rPr lang="en-US" sz="1400" b="0" dirty="0">
                <a:solidFill>
                  <a:schemeClr val="bg1"/>
                </a:solidFill>
              </a:rPr>
              <a:t>Who the author was</a:t>
            </a:r>
          </a:p>
          <a:p>
            <a:pPr lvl="1">
              <a:buFont typeface="+mj-lt"/>
              <a:buAutoNum type="alphaLcPeriod"/>
            </a:pPr>
            <a:r>
              <a:rPr lang="en-US" sz="1400" b="0" dirty="0">
                <a:solidFill>
                  <a:schemeClr val="bg1"/>
                </a:solidFill>
              </a:rPr>
              <a:t>What the historical context was</a:t>
            </a:r>
          </a:p>
          <a:p>
            <a:pPr lvl="1">
              <a:buFont typeface="+mj-lt"/>
              <a:buAutoNum type="alphaLcPeriod"/>
            </a:pPr>
            <a:r>
              <a:rPr lang="en-US" sz="1400" b="0" dirty="0">
                <a:solidFill>
                  <a:schemeClr val="bg1"/>
                </a:solidFill>
              </a:rPr>
              <a:t>What difficulties the nation faced that the author wished to discuss</a:t>
            </a:r>
          </a:p>
          <a:p>
            <a:pPr lvl="1">
              <a:buFont typeface="+mj-lt"/>
              <a:buAutoNum type="alphaLcPeriod"/>
            </a:pPr>
            <a:r>
              <a:rPr lang="en-US" sz="1400" b="0" dirty="0">
                <a:solidFill>
                  <a:schemeClr val="bg1"/>
                </a:solidFill>
              </a:rPr>
              <a:t>What the author said</a:t>
            </a:r>
          </a:p>
          <a:p>
            <a:pPr lvl="1">
              <a:buFont typeface="+mj-lt"/>
              <a:buAutoNum type="alphaLcPeriod"/>
            </a:pPr>
            <a:r>
              <a:rPr lang="en-US" sz="1400" b="0" dirty="0">
                <a:solidFill>
                  <a:schemeClr val="bg1"/>
                </a:solidFill>
              </a:rPr>
              <a:t>Why the speech is important to the nation's history. </a:t>
            </a:r>
          </a:p>
          <a:p>
            <a:pPr marL="347663" indent="0">
              <a:buNone/>
            </a:pPr>
            <a:r>
              <a:rPr lang="en-US" sz="1800" dirty="0" smtClean="0">
                <a:solidFill>
                  <a:schemeClr val="bg1"/>
                </a:solidFill>
              </a:rPr>
              <a:t>Choose </a:t>
            </a:r>
            <a:r>
              <a:rPr lang="en-US" sz="1800" dirty="0">
                <a:solidFill>
                  <a:schemeClr val="bg1"/>
                </a:solidFill>
              </a:rPr>
              <a:t>a sentence or two from the speech that has significant meaning to you, and tell your counselor why</a:t>
            </a:r>
            <a:r>
              <a:rPr lang="en-US" sz="1800" dirty="0" smtClean="0">
                <a:solidFill>
                  <a:schemeClr val="bg1"/>
                </a:solidFill>
              </a:rPr>
              <a:t>.</a:t>
            </a:r>
            <a:r>
              <a:rPr lang="en-US" sz="1800" dirty="0">
                <a:solidFill>
                  <a:schemeClr val="bg1"/>
                </a:solidFill>
              </a:rPr>
              <a:t/>
            </a:r>
            <a:br>
              <a:rPr lang="en-US" sz="1800" dirty="0">
                <a:solidFill>
                  <a:schemeClr val="bg1"/>
                </a:solidFill>
              </a:rPr>
            </a:br>
            <a:endParaRPr lang="en-US" sz="1400" b="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160" y="1390933"/>
            <a:ext cx="770384" cy="786434"/>
          </a:xfrm>
          <a:prstGeom prst="rect">
            <a:avLst/>
          </a:prstGeom>
        </p:spPr>
      </p:pic>
    </p:spTree>
    <p:extLst>
      <p:ext uri="{BB962C8B-B14F-4D97-AF65-F5344CB8AC3E}">
        <p14:creationId xmlns:p14="http://schemas.microsoft.com/office/powerpoint/2010/main" val="36789709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Schoolhouse Rock: Three Branches of Government</a:t>
            </a:r>
            <a:endParaRPr lang="en-US" sz="2800"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8576" y="1387015"/>
            <a:ext cx="6275040" cy="4706281"/>
          </a:xfrm>
        </p:spPr>
      </p:pic>
      <p:sp>
        <p:nvSpPr>
          <p:cNvPr id="5" name="TextBox 4"/>
          <p:cNvSpPr txBox="1"/>
          <p:nvPr/>
        </p:nvSpPr>
        <p:spPr>
          <a:xfrm>
            <a:off x="2411760" y="6093296"/>
            <a:ext cx="6048672" cy="369332"/>
          </a:xfrm>
          <a:prstGeom prst="rect">
            <a:avLst/>
          </a:prstGeom>
          <a:noFill/>
        </p:spPr>
        <p:txBody>
          <a:bodyPr wrap="square" rtlCol="0">
            <a:spAutoFit/>
          </a:bodyPr>
          <a:lstStyle/>
          <a:p>
            <a:pPr algn="ctr"/>
            <a:r>
              <a:rPr lang="en-US" b="0" dirty="0" smtClean="0">
                <a:latin typeface="+mn-lt"/>
              </a:rPr>
              <a:t>For video click on image</a:t>
            </a:r>
            <a:endParaRPr lang="en-US" b="0" dirty="0">
              <a:latin typeface="+mn-lt"/>
            </a:endParaRPr>
          </a:p>
        </p:txBody>
      </p:sp>
    </p:spTree>
    <p:extLst>
      <p:ext uri="{BB962C8B-B14F-4D97-AF65-F5344CB8AC3E}">
        <p14:creationId xmlns:p14="http://schemas.microsoft.com/office/powerpoint/2010/main" val="2706513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Three Branches of Government</a:t>
            </a:r>
            <a:endParaRPr lang="en-US" sz="3200" dirty="0"/>
          </a:p>
        </p:txBody>
      </p:sp>
      <p:sp>
        <p:nvSpPr>
          <p:cNvPr id="3" name="Content Placeholder 2"/>
          <p:cNvSpPr>
            <a:spLocks noGrp="1"/>
          </p:cNvSpPr>
          <p:nvPr>
            <p:ph idx="1"/>
          </p:nvPr>
        </p:nvSpPr>
        <p:spPr/>
        <p:txBody>
          <a:bodyPr/>
          <a:lstStyle/>
          <a:p>
            <a:pPr marL="0" indent="0">
              <a:buNone/>
            </a:pPr>
            <a:r>
              <a:rPr lang="en-US" sz="2400" dirty="0"/>
              <a:t>Legislative Branch</a:t>
            </a:r>
          </a:p>
          <a:p>
            <a:r>
              <a:rPr lang="en-US" sz="2000" dirty="0"/>
              <a:t>The legislative branch is made up of the House and Senate, </a:t>
            </a:r>
            <a:r>
              <a:rPr lang="en-US" sz="2000" dirty="0" smtClean="0"/>
              <a:t>known collectively </a:t>
            </a:r>
            <a:r>
              <a:rPr lang="en-US" sz="2000" dirty="0"/>
              <a:t>as the Congress</a:t>
            </a:r>
          </a:p>
          <a:p>
            <a:r>
              <a:rPr lang="en-US" sz="2000" dirty="0"/>
              <a:t>Among other powers, the legislative </a:t>
            </a:r>
            <a:r>
              <a:rPr lang="en-US" sz="2000" dirty="0" smtClean="0"/>
              <a:t>branch:</a:t>
            </a:r>
            <a:endParaRPr lang="en-US" sz="2000" dirty="0"/>
          </a:p>
          <a:p>
            <a:pPr lvl="1"/>
            <a:r>
              <a:rPr lang="en-US" sz="1600" dirty="0" smtClean="0"/>
              <a:t>Makes </a:t>
            </a:r>
            <a:r>
              <a:rPr lang="en-US" sz="1600" dirty="0"/>
              <a:t>all </a:t>
            </a:r>
            <a:r>
              <a:rPr lang="en-US" sz="1600" dirty="0" smtClean="0"/>
              <a:t>laws.</a:t>
            </a:r>
            <a:endParaRPr lang="en-US" sz="1600" dirty="0"/>
          </a:p>
          <a:p>
            <a:pPr lvl="1"/>
            <a:r>
              <a:rPr lang="en-US" sz="1600" dirty="0" smtClean="0"/>
              <a:t>Declares war.</a:t>
            </a:r>
            <a:endParaRPr lang="en-US" sz="1600" dirty="0"/>
          </a:p>
          <a:p>
            <a:pPr lvl="1"/>
            <a:r>
              <a:rPr lang="en-US" sz="1600" dirty="0" smtClean="0"/>
              <a:t>Regulates </a:t>
            </a:r>
            <a:r>
              <a:rPr lang="en-US" sz="1600" dirty="0"/>
              <a:t>interstate and foreign </a:t>
            </a:r>
            <a:r>
              <a:rPr lang="en-US" sz="1600" dirty="0" smtClean="0"/>
              <a:t>commerce.</a:t>
            </a:r>
            <a:endParaRPr lang="en-US" sz="1600" dirty="0"/>
          </a:p>
          <a:p>
            <a:pPr lvl="1"/>
            <a:r>
              <a:rPr lang="en-US" sz="1600" dirty="0" smtClean="0"/>
              <a:t>Controls </a:t>
            </a:r>
            <a:r>
              <a:rPr lang="en-US" sz="1600" dirty="0"/>
              <a:t>taxing and spending </a:t>
            </a:r>
            <a:r>
              <a:rPr lang="en-US" sz="1600" dirty="0" smtClean="0"/>
              <a:t>policies.</a:t>
            </a:r>
            <a:endParaRPr lang="en-US" sz="1600" dirty="0"/>
          </a:p>
        </p:txBody>
      </p:sp>
    </p:spTree>
    <p:extLst>
      <p:ext uri="{BB962C8B-B14F-4D97-AF65-F5344CB8AC3E}">
        <p14:creationId xmlns:p14="http://schemas.microsoft.com/office/powerpoint/2010/main" val="2248535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Three Branches of Government</a:t>
            </a:r>
            <a:endParaRPr lang="en-US" sz="3200" dirty="0"/>
          </a:p>
        </p:txBody>
      </p:sp>
      <p:sp>
        <p:nvSpPr>
          <p:cNvPr id="3" name="Content Placeholder 2"/>
          <p:cNvSpPr>
            <a:spLocks noGrp="1"/>
          </p:cNvSpPr>
          <p:nvPr>
            <p:ph idx="1"/>
          </p:nvPr>
        </p:nvSpPr>
        <p:spPr>
          <a:xfrm>
            <a:off x="1908175" y="1340769"/>
            <a:ext cx="6778625" cy="1944216"/>
          </a:xfrm>
        </p:spPr>
        <p:txBody>
          <a:bodyPr/>
          <a:lstStyle/>
          <a:p>
            <a:pPr marL="0" indent="0">
              <a:buNone/>
            </a:pPr>
            <a:r>
              <a:rPr lang="en-US" sz="2400" dirty="0"/>
              <a:t>Legislative Branch</a:t>
            </a:r>
          </a:p>
          <a:p>
            <a:r>
              <a:rPr lang="en-US" sz="2000" dirty="0"/>
              <a:t>The </a:t>
            </a:r>
            <a:r>
              <a:rPr lang="en-US" sz="2000" dirty="0" smtClean="0"/>
              <a:t>House of Representatives</a:t>
            </a:r>
          </a:p>
          <a:p>
            <a:pPr lvl="1"/>
            <a:r>
              <a:rPr lang="en-US" sz="1600" dirty="0" smtClean="0"/>
              <a:t>Based on population </a:t>
            </a:r>
          </a:p>
          <a:p>
            <a:r>
              <a:rPr lang="en-US" sz="2000" dirty="0" smtClean="0"/>
              <a:t>The Senate</a:t>
            </a:r>
          </a:p>
          <a:p>
            <a:pPr lvl="1"/>
            <a:r>
              <a:rPr lang="en-US" sz="1600" dirty="0" smtClean="0"/>
              <a:t>Two per State</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284985"/>
            <a:ext cx="5637635" cy="3168351"/>
          </a:xfrm>
          <a:prstGeom prst="rect">
            <a:avLst/>
          </a:prstGeom>
        </p:spPr>
      </p:pic>
    </p:spTree>
    <p:extLst>
      <p:ext uri="{BB962C8B-B14F-4D97-AF65-F5344CB8AC3E}">
        <p14:creationId xmlns:p14="http://schemas.microsoft.com/office/powerpoint/2010/main" val="3506423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187" cy="1143000"/>
          </a:xfrm>
        </p:spPr>
        <p:txBody>
          <a:bodyPr/>
          <a:lstStyle/>
          <a:p>
            <a:r>
              <a:rPr lang="en-US" sz="3200" dirty="0" smtClean="0"/>
              <a:t>Three Branches of Government</a:t>
            </a:r>
            <a:endParaRPr lang="en-US" sz="3200" dirty="0"/>
          </a:p>
        </p:txBody>
      </p:sp>
      <p:sp>
        <p:nvSpPr>
          <p:cNvPr id="3" name="Content Placeholder 2"/>
          <p:cNvSpPr>
            <a:spLocks noGrp="1"/>
          </p:cNvSpPr>
          <p:nvPr>
            <p:ph sz="half" idx="1"/>
          </p:nvPr>
        </p:nvSpPr>
        <p:spPr>
          <a:xfrm>
            <a:off x="1907704" y="4437112"/>
            <a:ext cx="7128321" cy="2265115"/>
          </a:xfrm>
        </p:spPr>
        <p:txBody>
          <a:bodyPr/>
          <a:lstStyle/>
          <a:p>
            <a:pPr marL="0" indent="0">
              <a:buNone/>
            </a:pPr>
            <a:r>
              <a:rPr lang="en-US" sz="2400" dirty="0" smtClean="0"/>
              <a:t>Executive </a:t>
            </a:r>
            <a:r>
              <a:rPr lang="en-US" sz="2400" dirty="0"/>
              <a:t>Branch</a:t>
            </a:r>
          </a:p>
          <a:p>
            <a:r>
              <a:rPr lang="en-US" sz="2000" dirty="0"/>
              <a:t>The executive branch consists of the President, his or her advisors </a:t>
            </a:r>
            <a:r>
              <a:rPr lang="en-US" sz="2000" dirty="0" smtClean="0"/>
              <a:t>and various </a:t>
            </a:r>
            <a:r>
              <a:rPr lang="en-US" sz="2000" dirty="0"/>
              <a:t>departments and agencies</a:t>
            </a:r>
          </a:p>
          <a:p>
            <a:r>
              <a:rPr lang="en-US" sz="2000" dirty="0"/>
              <a:t>This branch is responsible for enforcing the laws of the land.</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957041" y="864415"/>
            <a:ext cx="4752528" cy="3564396"/>
          </a:xfrm>
        </p:spPr>
      </p:pic>
    </p:spTree>
    <p:extLst>
      <p:ext uri="{BB962C8B-B14F-4D97-AF65-F5344CB8AC3E}">
        <p14:creationId xmlns:p14="http://schemas.microsoft.com/office/powerpoint/2010/main" val="181543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187" cy="1143000"/>
          </a:xfrm>
        </p:spPr>
        <p:txBody>
          <a:bodyPr/>
          <a:lstStyle/>
          <a:p>
            <a:r>
              <a:rPr lang="en-US" sz="3200" dirty="0" smtClean="0"/>
              <a:t>Three Branches of Government</a:t>
            </a:r>
            <a:endParaRPr lang="en-US" sz="3200" dirty="0"/>
          </a:p>
        </p:txBody>
      </p:sp>
      <p:sp>
        <p:nvSpPr>
          <p:cNvPr id="3" name="Content Placeholder 2"/>
          <p:cNvSpPr>
            <a:spLocks noGrp="1"/>
          </p:cNvSpPr>
          <p:nvPr>
            <p:ph sz="half" idx="1"/>
          </p:nvPr>
        </p:nvSpPr>
        <p:spPr>
          <a:xfrm>
            <a:off x="1908175" y="908720"/>
            <a:ext cx="3527921" cy="5217443"/>
          </a:xfrm>
        </p:spPr>
        <p:txBody>
          <a:bodyPr/>
          <a:lstStyle/>
          <a:p>
            <a:pPr marL="0" indent="0">
              <a:buNone/>
            </a:pPr>
            <a:r>
              <a:rPr lang="en-US" sz="2400" dirty="0" smtClean="0"/>
              <a:t>Judicial </a:t>
            </a:r>
            <a:r>
              <a:rPr lang="en-US" sz="2400" dirty="0"/>
              <a:t>Branch</a:t>
            </a:r>
          </a:p>
          <a:p>
            <a:r>
              <a:rPr lang="en-US" sz="2000" dirty="0" smtClean="0"/>
              <a:t>According </a:t>
            </a:r>
            <a:r>
              <a:rPr lang="en-US" sz="2000" dirty="0"/>
              <a:t>to the Constitution, </a:t>
            </a:r>
            <a:r>
              <a:rPr lang="en-US" sz="2000" dirty="0" smtClean="0"/>
              <a:t>“The </a:t>
            </a:r>
            <a:r>
              <a:rPr lang="en-US" sz="2000" dirty="0"/>
              <a:t>judicial Power of the United States</a:t>
            </a:r>
            <a:r>
              <a:rPr lang="en-US" sz="2000" dirty="0" smtClean="0"/>
              <a:t>, shall </a:t>
            </a:r>
            <a:r>
              <a:rPr lang="en-US" sz="2000" dirty="0"/>
              <a:t>be vested in one supreme Court, and in such inferior Courts as </a:t>
            </a:r>
            <a:r>
              <a:rPr lang="en-US" sz="2000" dirty="0" smtClean="0"/>
              <a:t>the Congress </a:t>
            </a:r>
            <a:r>
              <a:rPr lang="en-US" sz="2000" dirty="0"/>
              <a:t>may from time to time ordain and establish</a:t>
            </a:r>
            <a:r>
              <a:rPr lang="en-US" sz="2000" dirty="0" smtClean="0"/>
              <a:t>."</a:t>
            </a:r>
            <a:endParaRPr lang="en-US" sz="2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92269" y="1052736"/>
            <a:ext cx="3612051" cy="4464496"/>
          </a:xfrm>
        </p:spPr>
      </p:pic>
    </p:spTree>
    <p:extLst>
      <p:ext uri="{BB962C8B-B14F-4D97-AF65-F5344CB8AC3E}">
        <p14:creationId xmlns:p14="http://schemas.microsoft.com/office/powerpoint/2010/main" val="26828859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410" y="0"/>
            <a:ext cx="7120094" cy="1143000"/>
          </a:xfrm>
        </p:spPr>
        <p:txBody>
          <a:bodyPr/>
          <a:lstStyle/>
          <a:p>
            <a:r>
              <a:rPr lang="en-US" sz="3200" dirty="0" smtClean="0"/>
              <a:t>U.S. Government</a:t>
            </a:r>
            <a:endParaRPr lang="en-US" sz="32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9608" y="836712"/>
            <a:ext cx="7104789" cy="5328592"/>
          </a:xfrm>
        </p:spPr>
      </p:pic>
    </p:spTree>
    <p:extLst>
      <p:ext uri="{BB962C8B-B14F-4D97-AF65-F5344CB8AC3E}">
        <p14:creationId xmlns:p14="http://schemas.microsoft.com/office/powerpoint/2010/main" val="20122477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274638"/>
            <a:ext cx="6707188" cy="1143000"/>
          </a:xfrm>
        </p:spPr>
        <p:txBody>
          <a:bodyPr/>
          <a:lstStyle/>
          <a:p>
            <a:pPr algn="l"/>
            <a:r>
              <a:rPr lang="en-US" dirty="0" smtClean="0">
                <a:latin typeface="Times New Roman" pitchFamily="18" charset="0"/>
              </a:rPr>
              <a:t>Requirement 5</a:t>
            </a:r>
            <a:endParaRPr lang="en-US" dirty="0">
              <a:latin typeface="Times New Roman" pitchFamily="18" charset="0"/>
            </a:endParaRPr>
          </a:p>
        </p:txBody>
      </p:sp>
      <p:sp>
        <p:nvSpPr>
          <p:cNvPr id="195587" name="Rectangle 3"/>
          <p:cNvSpPr>
            <a:spLocks noGrp="1" noChangeArrowheads="1"/>
          </p:cNvSpPr>
          <p:nvPr>
            <p:ph type="body" idx="1"/>
          </p:nvPr>
        </p:nvSpPr>
        <p:spPr/>
        <p:txBody>
          <a:bodyPr/>
          <a:lstStyle/>
          <a:p>
            <a:pPr marL="0" indent="0">
              <a:buNone/>
            </a:pPr>
            <a:r>
              <a:rPr lang="en-US" sz="1800" dirty="0">
                <a:solidFill>
                  <a:schemeClr val="tx2"/>
                </a:solidFill>
              </a:rPr>
              <a:t>Watch the national evening news for five days in a row or read the main stories in a national media organization (e.g., a newspaper or news website) for five days in a row. Discuss the national issues that you learned about with your counselor. Choose one issue and explain how it affects you, your family, and community. </a:t>
            </a:r>
          </a:p>
          <a:p>
            <a:endParaRPr lang="en-US" sz="18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79413"/>
            <a:ext cx="914400" cy="933450"/>
          </a:xfrm>
          <a:prstGeom prst="rect">
            <a:avLst/>
          </a:prstGeom>
        </p:spPr>
      </p:pic>
    </p:spTree>
    <p:extLst>
      <p:ext uri="{BB962C8B-B14F-4D97-AF65-F5344CB8AC3E}">
        <p14:creationId xmlns:p14="http://schemas.microsoft.com/office/powerpoint/2010/main" val="2449079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6707187" cy="1143000"/>
          </a:xfrm>
        </p:spPr>
        <p:txBody>
          <a:bodyPr/>
          <a:lstStyle/>
          <a:p>
            <a:r>
              <a:rPr lang="en-US" sz="3200" dirty="0" smtClean="0"/>
              <a:t>Current National Events</a:t>
            </a:r>
            <a:endParaRPr lang="en-US" sz="3200" dirty="0"/>
          </a:p>
        </p:txBody>
      </p:sp>
      <p:sp>
        <p:nvSpPr>
          <p:cNvPr id="3" name="Content Placeholder 2"/>
          <p:cNvSpPr>
            <a:spLocks noGrp="1"/>
          </p:cNvSpPr>
          <p:nvPr>
            <p:ph idx="1"/>
          </p:nvPr>
        </p:nvSpPr>
        <p:spPr>
          <a:xfrm>
            <a:off x="1908175" y="980728"/>
            <a:ext cx="6778625" cy="5145435"/>
          </a:xfrm>
        </p:spPr>
        <p:txBody>
          <a:bodyPr/>
          <a:lstStyle/>
          <a:p>
            <a:pPr marL="0" indent="0">
              <a:buNone/>
            </a:pPr>
            <a:r>
              <a:rPr lang="en-US" sz="2800" dirty="0"/>
              <a:t>National Evening </a:t>
            </a:r>
            <a:r>
              <a:rPr lang="en-US" sz="2800" dirty="0" smtClean="0"/>
              <a:t>News</a:t>
            </a:r>
          </a:p>
          <a:p>
            <a:pPr marL="0" indent="0">
              <a:buNone/>
            </a:pPr>
            <a:endParaRPr lang="en-US" sz="2800" dirty="0"/>
          </a:p>
          <a:p>
            <a:r>
              <a:rPr lang="en-US" sz="2400" dirty="0" smtClean="0">
                <a:hlinkClick r:id="rId2"/>
              </a:rPr>
              <a:t>ABC </a:t>
            </a:r>
            <a:r>
              <a:rPr lang="en-US" sz="2400" dirty="0">
                <a:hlinkClick r:id="rId2"/>
              </a:rPr>
              <a:t>World </a:t>
            </a:r>
            <a:r>
              <a:rPr lang="en-US" sz="2400" dirty="0" smtClean="0">
                <a:hlinkClick r:id="rId2"/>
              </a:rPr>
              <a:t>News</a:t>
            </a:r>
            <a:endParaRPr lang="en-US" sz="2400" dirty="0" smtClean="0"/>
          </a:p>
          <a:p>
            <a:endParaRPr lang="en-US" sz="2400" dirty="0"/>
          </a:p>
          <a:p>
            <a:endParaRPr lang="en-US" sz="2400" dirty="0" smtClean="0"/>
          </a:p>
          <a:p>
            <a:endParaRPr lang="en-US" sz="2400" dirty="0"/>
          </a:p>
          <a:p>
            <a:r>
              <a:rPr lang="en-US" sz="2400" dirty="0" smtClean="0">
                <a:hlinkClick r:id="rId3"/>
              </a:rPr>
              <a:t>CBS </a:t>
            </a:r>
            <a:r>
              <a:rPr lang="en-US" sz="2400" dirty="0">
                <a:hlinkClick r:id="rId3"/>
              </a:rPr>
              <a:t>Evening </a:t>
            </a:r>
            <a:r>
              <a:rPr lang="en-US" sz="2400" dirty="0" smtClean="0">
                <a:hlinkClick r:id="rId3"/>
              </a:rPr>
              <a:t>News</a:t>
            </a:r>
            <a:endParaRPr lang="en-US" sz="2400" dirty="0" smtClean="0"/>
          </a:p>
          <a:p>
            <a:endParaRPr lang="en-US" sz="2400" dirty="0"/>
          </a:p>
          <a:p>
            <a:endParaRPr lang="en-US" sz="2400" dirty="0" smtClean="0"/>
          </a:p>
          <a:p>
            <a:endParaRPr lang="en-US" sz="2400" dirty="0"/>
          </a:p>
          <a:p>
            <a:r>
              <a:rPr lang="en-US" sz="2400" dirty="0" smtClean="0">
                <a:hlinkClick r:id="rId4"/>
              </a:rPr>
              <a:t>NBC </a:t>
            </a:r>
            <a:r>
              <a:rPr lang="en-US" sz="2400" dirty="0">
                <a:hlinkClick r:id="rId4"/>
              </a:rPr>
              <a:t>Nightly News</a:t>
            </a:r>
            <a:endParaRPr lang="en-US" sz="24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1667166"/>
            <a:ext cx="2331751" cy="1311610"/>
          </a:xfrm>
          <a:prstGeom prst="rect">
            <a:avLst/>
          </a:prstGeom>
        </p:spPr>
      </p:pic>
      <p:pic>
        <p:nvPicPr>
          <p:cNvPr id="6" name="Picture 5"/>
          <p:cNvPicPr>
            <a:picLocks noChangeAspect="1"/>
          </p:cNvPicPr>
          <p:nvPr/>
        </p:nvPicPr>
        <p:blipFill>
          <a:blip r:embed="rId6"/>
          <a:stretch>
            <a:fillRect/>
          </a:stretch>
        </p:blipFill>
        <p:spPr>
          <a:xfrm>
            <a:off x="5508104" y="3239431"/>
            <a:ext cx="2334290" cy="1313038"/>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9155" y="4588052"/>
            <a:ext cx="2376623" cy="2060848"/>
          </a:xfrm>
          <a:prstGeom prst="rect">
            <a:avLst/>
          </a:prstGeom>
        </p:spPr>
      </p:pic>
    </p:spTree>
    <p:extLst>
      <p:ext uri="{BB962C8B-B14F-4D97-AF65-F5344CB8AC3E}">
        <p14:creationId xmlns:p14="http://schemas.microsoft.com/office/powerpoint/2010/main" val="4158852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274638"/>
            <a:ext cx="6707188" cy="1143000"/>
          </a:xfrm>
        </p:spPr>
        <p:txBody>
          <a:bodyPr/>
          <a:lstStyle/>
          <a:p>
            <a:pPr algn="l"/>
            <a:r>
              <a:rPr lang="en-US" dirty="0" smtClean="0">
                <a:latin typeface="Times New Roman" pitchFamily="18" charset="0"/>
              </a:rPr>
              <a:t>Requirement 6</a:t>
            </a:r>
            <a:endParaRPr lang="en-US" dirty="0">
              <a:latin typeface="Times New Roman" pitchFamily="18" charset="0"/>
            </a:endParaRPr>
          </a:p>
        </p:txBody>
      </p:sp>
      <p:sp>
        <p:nvSpPr>
          <p:cNvPr id="195587" name="Rectangle 3"/>
          <p:cNvSpPr>
            <a:spLocks noGrp="1" noChangeArrowheads="1"/>
          </p:cNvSpPr>
          <p:nvPr>
            <p:ph type="body" idx="1"/>
          </p:nvPr>
        </p:nvSpPr>
        <p:spPr/>
        <p:txBody>
          <a:bodyPr/>
          <a:lstStyle/>
          <a:p>
            <a:pPr marL="0" indent="0">
              <a:buNone/>
            </a:pPr>
            <a:r>
              <a:rPr lang="en-US" sz="1800" dirty="0">
                <a:solidFill>
                  <a:schemeClr val="tx2"/>
                </a:solidFill>
              </a:rPr>
              <a:t>With your counselor's approval, choose a speech of national historical importance</a:t>
            </a:r>
            <a:r>
              <a:rPr lang="en-US" sz="1800" dirty="0" smtClean="0">
                <a:solidFill>
                  <a:schemeClr val="tx2"/>
                </a:solidFill>
              </a:rPr>
              <a:t>.</a:t>
            </a:r>
          </a:p>
          <a:p>
            <a:pPr marL="0" indent="0">
              <a:buNone/>
            </a:pPr>
            <a:r>
              <a:rPr lang="en-US" sz="1800" dirty="0">
                <a:solidFill>
                  <a:schemeClr val="tx2"/>
                </a:solidFill>
              </a:rPr>
              <a:t>Explain: </a:t>
            </a:r>
          </a:p>
          <a:p>
            <a:pPr lvl="1">
              <a:buFont typeface="+mj-lt"/>
              <a:buAutoNum type="alphaLcPeriod"/>
            </a:pPr>
            <a:r>
              <a:rPr lang="en-US" sz="1400" dirty="0">
                <a:solidFill>
                  <a:schemeClr val="tx2"/>
                </a:solidFill>
              </a:rPr>
              <a:t>Who the author was</a:t>
            </a:r>
          </a:p>
          <a:p>
            <a:pPr lvl="1">
              <a:buFont typeface="+mj-lt"/>
              <a:buAutoNum type="alphaLcPeriod"/>
            </a:pPr>
            <a:r>
              <a:rPr lang="en-US" sz="1400" dirty="0">
                <a:solidFill>
                  <a:schemeClr val="tx2"/>
                </a:solidFill>
              </a:rPr>
              <a:t>What the historical context was</a:t>
            </a:r>
          </a:p>
          <a:p>
            <a:pPr lvl="1">
              <a:buFont typeface="+mj-lt"/>
              <a:buAutoNum type="alphaLcPeriod"/>
            </a:pPr>
            <a:r>
              <a:rPr lang="en-US" sz="1400" dirty="0">
                <a:solidFill>
                  <a:schemeClr val="tx2"/>
                </a:solidFill>
              </a:rPr>
              <a:t>What difficulties the nation faced that the author wished to discuss</a:t>
            </a:r>
          </a:p>
          <a:p>
            <a:pPr lvl="1">
              <a:buFont typeface="+mj-lt"/>
              <a:buAutoNum type="alphaLcPeriod"/>
            </a:pPr>
            <a:r>
              <a:rPr lang="en-US" sz="1400" dirty="0">
                <a:solidFill>
                  <a:schemeClr val="tx2"/>
                </a:solidFill>
              </a:rPr>
              <a:t>What the author said</a:t>
            </a:r>
          </a:p>
          <a:p>
            <a:pPr lvl="1">
              <a:buFont typeface="+mj-lt"/>
              <a:buAutoNum type="alphaLcPeriod"/>
            </a:pPr>
            <a:r>
              <a:rPr lang="en-US" sz="1400" dirty="0">
                <a:solidFill>
                  <a:schemeClr val="tx2"/>
                </a:solidFill>
              </a:rPr>
              <a:t>Why the speech is important to the nation's history. </a:t>
            </a:r>
          </a:p>
          <a:p>
            <a:pPr marL="0" indent="0">
              <a:buNone/>
            </a:pPr>
            <a:r>
              <a:rPr lang="en-US" sz="1800" dirty="0" smtClean="0">
                <a:solidFill>
                  <a:schemeClr val="tx2"/>
                </a:solidFill>
              </a:rPr>
              <a:t>Choose </a:t>
            </a:r>
            <a:r>
              <a:rPr lang="en-US" sz="1800" dirty="0">
                <a:solidFill>
                  <a:schemeClr val="tx2"/>
                </a:solidFill>
              </a:rPr>
              <a:t>a sentence or two from the speech that has significant meaning to you, and tell your counselor why.</a:t>
            </a:r>
          </a:p>
          <a:p>
            <a:pPr marL="0" indent="0">
              <a:buNone/>
            </a:pPr>
            <a:r>
              <a:rPr lang="en-US" sz="1800" dirty="0">
                <a:solidFill>
                  <a:schemeClr val="tx2"/>
                </a:solidFill>
              </a:rPr>
              <a:t/>
            </a:r>
            <a:br>
              <a:rPr lang="en-US" sz="1800" dirty="0">
                <a:solidFill>
                  <a:schemeClr val="tx2"/>
                </a:solidFill>
              </a:rPr>
            </a:br>
            <a:endParaRPr lang="en-US" sz="1400" dirty="0">
              <a:solidFill>
                <a:schemeClr val="tx2"/>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79413"/>
            <a:ext cx="914400" cy="933450"/>
          </a:xfrm>
          <a:prstGeom prst="rect">
            <a:avLst/>
          </a:prstGeom>
        </p:spPr>
      </p:pic>
    </p:spTree>
    <p:extLst>
      <p:ext uri="{BB962C8B-B14F-4D97-AF65-F5344CB8AC3E}">
        <p14:creationId xmlns:p14="http://schemas.microsoft.com/office/powerpoint/2010/main" val="2130602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Gettysburg Address</a:t>
            </a:r>
            <a:endParaRPr lang="en-US" sz="3200" dirty="0"/>
          </a:p>
        </p:txBody>
      </p:sp>
      <p:sp>
        <p:nvSpPr>
          <p:cNvPr id="5" name="Content Placeholder 4"/>
          <p:cNvSpPr>
            <a:spLocks noGrp="1"/>
          </p:cNvSpPr>
          <p:nvPr>
            <p:ph sz="half" idx="1"/>
          </p:nvPr>
        </p:nvSpPr>
        <p:spPr>
          <a:xfrm>
            <a:off x="1908175" y="1268760"/>
            <a:ext cx="3743945" cy="4857403"/>
          </a:xfrm>
        </p:spPr>
        <p:txBody>
          <a:bodyPr/>
          <a:lstStyle/>
          <a:p>
            <a:r>
              <a:rPr lang="en-US" sz="2400" dirty="0" smtClean="0"/>
              <a:t>President Lincoln:</a:t>
            </a:r>
            <a:endParaRPr lang="en-US" sz="2400" dirty="0"/>
          </a:p>
          <a:p>
            <a:pPr lvl="1"/>
            <a:r>
              <a:rPr lang="en-US" sz="2000" dirty="0" smtClean="0"/>
              <a:t>American </a:t>
            </a:r>
            <a:r>
              <a:rPr lang="en-US" sz="2000" dirty="0"/>
              <a:t>lawyer and </a:t>
            </a:r>
            <a:r>
              <a:rPr lang="en-US" sz="2000" dirty="0" smtClean="0"/>
              <a:t>statesman.</a:t>
            </a:r>
            <a:endParaRPr lang="en-US" sz="2000" dirty="0"/>
          </a:p>
          <a:p>
            <a:pPr lvl="1"/>
            <a:r>
              <a:rPr lang="en-US" sz="2000" dirty="0" smtClean="0"/>
              <a:t>16th </a:t>
            </a:r>
            <a:r>
              <a:rPr lang="en-US" sz="2000" dirty="0"/>
              <a:t>president of the United </a:t>
            </a:r>
            <a:r>
              <a:rPr lang="en-US" sz="2000" dirty="0" smtClean="0"/>
              <a:t>States.</a:t>
            </a:r>
            <a:endParaRPr lang="en-US" sz="2000" dirty="0"/>
          </a:p>
          <a:p>
            <a:pPr lvl="1"/>
            <a:r>
              <a:rPr lang="en-US" sz="2000" dirty="0" smtClean="0"/>
              <a:t>Led </a:t>
            </a:r>
            <a:r>
              <a:rPr lang="en-US" sz="2000" dirty="0"/>
              <a:t>the nation through the American Civil </a:t>
            </a:r>
            <a:r>
              <a:rPr lang="en-US" sz="2000" dirty="0" smtClean="0"/>
              <a:t>War.</a:t>
            </a:r>
            <a:endParaRPr lang="en-US" sz="2000" dirty="0"/>
          </a:p>
          <a:p>
            <a:pPr lvl="1"/>
            <a:r>
              <a:rPr lang="en-US" sz="2000" dirty="0" smtClean="0"/>
              <a:t>Succeeded in:</a:t>
            </a:r>
            <a:endParaRPr lang="en-US" sz="2000" dirty="0"/>
          </a:p>
          <a:p>
            <a:pPr lvl="2"/>
            <a:r>
              <a:rPr lang="en-US" sz="1600" dirty="0" smtClean="0"/>
              <a:t>Preserving </a:t>
            </a:r>
            <a:r>
              <a:rPr lang="en-US" sz="1600" dirty="0"/>
              <a:t>the </a:t>
            </a:r>
            <a:r>
              <a:rPr lang="en-US" sz="1600" dirty="0" smtClean="0"/>
              <a:t>Union.</a:t>
            </a:r>
            <a:endParaRPr lang="en-US" sz="1600" dirty="0"/>
          </a:p>
          <a:p>
            <a:pPr lvl="2"/>
            <a:r>
              <a:rPr lang="en-US" sz="1600" dirty="0" smtClean="0"/>
              <a:t>Abolishing slavery.</a:t>
            </a:r>
            <a:endParaRPr lang="en-US" sz="1600" dirty="0"/>
          </a:p>
          <a:p>
            <a:pPr lvl="2"/>
            <a:r>
              <a:rPr lang="en-US" sz="1600" dirty="0" smtClean="0"/>
              <a:t>Bolstering </a:t>
            </a:r>
            <a:r>
              <a:rPr lang="en-US" sz="1600" dirty="0"/>
              <a:t>the federal </a:t>
            </a:r>
            <a:r>
              <a:rPr lang="en-US" sz="1600" dirty="0" smtClean="0"/>
              <a:t>government.</a:t>
            </a:r>
            <a:endParaRPr lang="en-US" sz="1600" dirty="0"/>
          </a:p>
          <a:p>
            <a:pPr lvl="2"/>
            <a:r>
              <a:rPr lang="en-US" sz="1600" dirty="0" smtClean="0"/>
              <a:t>Modernizing </a:t>
            </a:r>
            <a:r>
              <a:rPr lang="en-US" sz="1600" dirty="0"/>
              <a:t>the U.S. </a:t>
            </a:r>
            <a:r>
              <a:rPr lang="en-US" sz="1600" dirty="0" smtClean="0"/>
              <a:t>economy.</a:t>
            </a:r>
            <a:endParaRPr lang="en-US" sz="1600"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3558" y="1417638"/>
            <a:ext cx="3313112" cy="4138483"/>
          </a:xfrm>
        </p:spPr>
      </p:pic>
    </p:spTree>
    <p:extLst>
      <p:ext uri="{BB962C8B-B14F-4D97-AF65-F5344CB8AC3E}">
        <p14:creationId xmlns:p14="http://schemas.microsoft.com/office/powerpoint/2010/main" val="205909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43808" y="1373531"/>
            <a:ext cx="4896544" cy="792087"/>
          </a:xfrm>
        </p:spPr>
        <p:txBody>
          <a:bodyPr/>
          <a:lstStyle/>
          <a:p>
            <a:pPr algn="l"/>
            <a:r>
              <a:rPr lang="en-US" sz="2800" dirty="0" smtClean="0">
                <a:latin typeface="Times New Roman" pitchFamily="18" charset="0"/>
              </a:rPr>
              <a:t>Citizenship in the Nation Merit Badge Requirements</a:t>
            </a:r>
            <a:endParaRPr lang="uk-UA" sz="2800" dirty="0">
              <a:latin typeface="Times New Roman" pitchFamily="18" charset="0"/>
            </a:endParaRPr>
          </a:p>
        </p:txBody>
      </p:sp>
      <p:sp>
        <p:nvSpPr>
          <p:cNvPr id="36867" name="Rectangle 3"/>
          <p:cNvSpPr>
            <a:spLocks noGrp="1" noChangeArrowheads="1"/>
          </p:cNvSpPr>
          <p:nvPr>
            <p:ph type="body" idx="1"/>
          </p:nvPr>
        </p:nvSpPr>
        <p:spPr>
          <a:xfrm>
            <a:off x="899592" y="2780928"/>
            <a:ext cx="7993062" cy="3815408"/>
          </a:xfrm>
        </p:spPr>
        <p:txBody>
          <a:bodyPr/>
          <a:lstStyle/>
          <a:p>
            <a:pPr>
              <a:buFont typeface="+mj-lt"/>
              <a:buAutoNum type="arabicPeriod" startAt="7"/>
            </a:pPr>
            <a:r>
              <a:rPr lang="en-US" sz="1800" dirty="0" smtClean="0">
                <a:solidFill>
                  <a:schemeClr val="bg1"/>
                </a:solidFill>
              </a:rPr>
              <a:t>Do </a:t>
            </a:r>
            <a:r>
              <a:rPr lang="en-US" sz="1800" dirty="0">
                <a:solidFill>
                  <a:schemeClr val="bg1"/>
                </a:solidFill>
              </a:rPr>
              <a:t>TWO of the following: </a:t>
            </a:r>
          </a:p>
          <a:p>
            <a:pPr lvl="1">
              <a:buFont typeface="+mj-lt"/>
              <a:buAutoNum type="alphaLcPeriod"/>
            </a:pPr>
            <a:r>
              <a:rPr lang="en-US" sz="1400" b="0" dirty="0">
                <a:solidFill>
                  <a:schemeClr val="bg1"/>
                </a:solidFill>
              </a:rPr>
              <a:t>Visit a place that is listed as a National Historic Landmark or that is on the National Register of Historic Places. Tell your counselor what you learned about the landmark or site and what you found interesting about it. </a:t>
            </a:r>
          </a:p>
          <a:p>
            <a:pPr lvl="1">
              <a:buFont typeface="+mj-lt"/>
              <a:buAutoNum type="alphaLcPeriod"/>
            </a:pPr>
            <a:r>
              <a:rPr lang="en-US" sz="1400" b="0" dirty="0">
                <a:solidFill>
                  <a:schemeClr val="bg1"/>
                </a:solidFill>
              </a:rPr>
              <a:t>Tour your state capitol building or the U.S. Capitol. Tell your counselor what you learned about the capitol, its function, and the history. </a:t>
            </a:r>
          </a:p>
          <a:p>
            <a:pPr lvl="1">
              <a:buFont typeface="+mj-lt"/>
              <a:buAutoNum type="alphaLcPeriod"/>
            </a:pPr>
            <a:r>
              <a:rPr lang="en-US" sz="1400" b="0" dirty="0">
                <a:solidFill>
                  <a:schemeClr val="bg1"/>
                </a:solidFill>
              </a:rPr>
              <a:t>Tour a federal facility. Explain to your counselor what you saw there and what you learned about its function in the local community and how it serves this nation. </a:t>
            </a:r>
          </a:p>
          <a:p>
            <a:pPr lvl="1">
              <a:buFont typeface="+mj-lt"/>
              <a:buAutoNum type="alphaLcPeriod"/>
            </a:pPr>
            <a:r>
              <a:rPr lang="en-US" sz="1400" b="0" dirty="0">
                <a:solidFill>
                  <a:schemeClr val="bg1"/>
                </a:solidFill>
              </a:rPr>
              <a:t>Choose a national monument that interests you. Using books, brochures, the internet (with your parent's permission), and other resources, find out more about the monument. Tell your counselor what you learned, and explain why the monument is important to this country's citizens.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160" y="1390933"/>
            <a:ext cx="770384" cy="786434"/>
          </a:xfrm>
          <a:prstGeom prst="rect">
            <a:avLst/>
          </a:prstGeom>
        </p:spPr>
      </p:pic>
    </p:spTree>
    <p:extLst>
      <p:ext uri="{BB962C8B-B14F-4D97-AF65-F5344CB8AC3E}">
        <p14:creationId xmlns:p14="http://schemas.microsoft.com/office/powerpoint/2010/main" val="29797971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2124" y="0"/>
            <a:ext cx="6707187" cy="1143000"/>
          </a:xfrm>
        </p:spPr>
        <p:txBody>
          <a:bodyPr/>
          <a:lstStyle/>
          <a:p>
            <a:r>
              <a:rPr lang="en-US" sz="3200" dirty="0" smtClean="0"/>
              <a:t>Gettysburg Address</a:t>
            </a:r>
            <a:endParaRPr lang="en-US" sz="3200" dirty="0"/>
          </a:p>
        </p:txBody>
      </p:sp>
      <p:sp>
        <p:nvSpPr>
          <p:cNvPr id="5" name="Content Placeholder 4"/>
          <p:cNvSpPr>
            <a:spLocks noGrp="1"/>
          </p:cNvSpPr>
          <p:nvPr>
            <p:ph sz="half" idx="1"/>
          </p:nvPr>
        </p:nvSpPr>
        <p:spPr>
          <a:xfrm>
            <a:off x="1908175" y="1143000"/>
            <a:ext cx="3599929" cy="4983163"/>
          </a:xfrm>
        </p:spPr>
        <p:txBody>
          <a:bodyPr/>
          <a:lstStyle/>
          <a:p>
            <a:r>
              <a:rPr lang="en-US" sz="1800" dirty="0"/>
              <a:t>President Abraham </a:t>
            </a:r>
            <a:r>
              <a:rPr lang="en-US" sz="1800" dirty="0" smtClean="0"/>
              <a:t>Lincoln November </a:t>
            </a:r>
            <a:r>
              <a:rPr lang="en-US" sz="1800" dirty="0"/>
              <a:t>19, </a:t>
            </a:r>
            <a:r>
              <a:rPr lang="en-US" sz="1800" dirty="0" smtClean="0"/>
              <a:t>1863</a:t>
            </a:r>
          </a:p>
          <a:p>
            <a:endParaRPr lang="en-US" sz="1800" dirty="0"/>
          </a:p>
          <a:p>
            <a:r>
              <a:rPr lang="en-US" sz="1800" dirty="0" smtClean="0"/>
              <a:t>4.5 </a:t>
            </a:r>
            <a:r>
              <a:rPr lang="en-US" sz="1800" dirty="0"/>
              <a:t>months </a:t>
            </a:r>
            <a:r>
              <a:rPr lang="en-US" sz="1800" dirty="0" smtClean="0"/>
              <a:t>following Battle </a:t>
            </a:r>
            <a:r>
              <a:rPr lang="en-US" sz="1800" dirty="0"/>
              <a:t>of Gettysburg</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24128" y="1143000"/>
            <a:ext cx="3035183" cy="5215456"/>
          </a:xfrm>
        </p:spPr>
      </p:pic>
    </p:spTree>
    <p:extLst>
      <p:ext uri="{BB962C8B-B14F-4D97-AF65-F5344CB8AC3E}">
        <p14:creationId xmlns:p14="http://schemas.microsoft.com/office/powerpoint/2010/main" val="3831164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Gettysburg Address</a:t>
            </a:r>
            <a:endParaRPr lang="en-US" sz="3200" dirty="0"/>
          </a:p>
        </p:txBody>
      </p:sp>
      <p:sp>
        <p:nvSpPr>
          <p:cNvPr id="5" name="Content Placeholder 4"/>
          <p:cNvSpPr>
            <a:spLocks noGrp="1"/>
          </p:cNvSpPr>
          <p:nvPr>
            <p:ph idx="1"/>
          </p:nvPr>
        </p:nvSpPr>
        <p:spPr>
          <a:xfrm>
            <a:off x="1908175" y="1417638"/>
            <a:ext cx="6778625" cy="4708525"/>
          </a:xfrm>
        </p:spPr>
        <p:txBody>
          <a:bodyPr/>
          <a:lstStyle/>
          <a:p>
            <a:r>
              <a:rPr lang="en-US" sz="2400" dirty="0"/>
              <a:t>President Lincoln described the US as a </a:t>
            </a:r>
            <a:r>
              <a:rPr lang="en-US" sz="2400" dirty="0" smtClean="0"/>
              <a:t>nation "</a:t>
            </a:r>
            <a:r>
              <a:rPr lang="en-US" sz="2400" dirty="0"/>
              <a:t>conceived in Liberty</a:t>
            </a:r>
            <a:r>
              <a:rPr lang="en-US" sz="2400" dirty="0" smtClean="0"/>
              <a:t>, and </a:t>
            </a:r>
            <a:r>
              <a:rPr lang="en-US" sz="2400" dirty="0"/>
              <a:t>dedicated to the proposition that all men are created equal</a:t>
            </a:r>
            <a:r>
              <a:rPr lang="en-US" sz="2400" dirty="0" smtClean="0"/>
              <a:t>,“</a:t>
            </a:r>
          </a:p>
          <a:p>
            <a:r>
              <a:rPr lang="en-US" sz="2400" dirty="0"/>
              <a:t>Honored the sacrifices of those who died at </a:t>
            </a:r>
            <a:r>
              <a:rPr lang="en-US" sz="2400" dirty="0" smtClean="0"/>
              <a:t>Gettysburg in </a:t>
            </a:r>
            <a:r>
              <a:rPr lang="en-US" sz="2400" dirty="0"/>
              <a:t>defense of those </a:t>
            </a:r>
            <a:r>
              <a:rPr lang="en-US" sz="2400" dirty="0" smtClean="0"/>
              <a:t>principles:</a:t>
            </a:r>
            <a:endParaRPr lang="en-US" sz="2400" dirty="0"/>
          </a:p>
          <a:p>
            <a:pPr lvl="1"/>
            <a:r>
              <a:rPr lang="en-US" sz="2000" i="1" dirty="0"/>
              <a:t>“that these dead shall not have died in </a:t>
            </a:r>
            <a:r>
              <a:rPr lang="en-US" sz="2000" i="1" dirty="0" smtClean="0"/>
              <a:t>vain—that </a:t>
            </a:r>
            <a:r>
              <a:rPr lang="en-US" sz="2000" i="1" dirty="0"/>
              <a:t>this nation, under God, shall have a new birth of </a:t>
            </a:r>
            <a:r>
              <a:rPr lang="en-US" sz="2000" i="1" dirty="0" smtClean="0"/>
              <a:t>freedom—and </a:t>
            </a:r>
            <a:r>
              <a:rPr lang="en-US" sz="2000" i="1" dirty="0"/>
              <a:t>that government of the people, by the people, for the </a:t>
            </a:r>
            <a:r>
              <a:rPr lang="en-US" sz="2000" i="1" dirty="0" smtClean="0"/>
              <a:t>people, shall </a:t>
            </a:r>
            <a:r>
              <a:rPr lang="en-US" sz="2000" i="1" dirty="0"/>
              <a:t>not perish from the earth”</a:t>
            </a:r>
          </a:p>
        </p:txBody>
      </p:sp>
    </p:spTree>
    <p:extLst>
      <p:ext uri="{BB962C8B-B14F-4D97-AF65-F5344CB8AC3E}">
        <p14:creationId xmlns:p14="http://schemas.microsoft.com/office/powerpoint/2010/main" val="2777508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Important Historical Speeches</a:t>
            </a:r>
            <a:endParaRPr lang="en-US" sz="3200" dirty="0"/>
          </a:p>
        </p:txBody>
      </p:sp>
      <p:sp>
        <p:nvSpPr>
          <p:cNvPr id="3" name="Content Placeholder 2"/>
          <p:cNvSpPr>
            <a:spLocks noGrp="1"/>
          </p:cNvSpPr>
          <p:nvPr>
            <p:ph idx="1"/>
          </p:nvPr>
        </p:nvSpPr>
        <p:spPr/>
        <p:txBody>
          <a:bodyPr/>
          <a:lstStyle/>
          <a:p>
            <a:r>
              <a:rPr lang="en-US" sz="2000" dirty="0" smtClean="0"/>
              <a:t>Martin </a:t>
            </a:r>
            <a:r>
              <a:rPr lang="en-US" sz="2000" dirty="0"/>
              <a:t>Luther King Jr.’s “I Have a Dream” speech in which he calls </a:t>
            </a:r>
            <a:r>
              <a:rPr lang="en-US" sz="2000" dirty="0" smtClean="0"/>
              <a:t>for an </a:t>
            </a:r>
            <a:r>
              <a:rPr lang="en-US" sz="2000" dirty="0"/>
              <a:t>end to segregation and racial </a:t>
            </a:r>
            <a:r>
              <a:rPr lang="en-US" sz="2000" dirty="0" smtClean="0"/>
              <a:t>discrimination.</a:t>
            </a:r>
            <a:endParaRPr lang="en-US" sz="2000" dirty="0"/>
          </a:p>
          <a:p>
            <a:r>
              <a:rPr lang="en-US" sz="2000" dirty="0" smtClean="0"/>
              <a:t>Franklin </a:t>
            </a:r>
            <a:r>
              <a:rPr lang="en-US" sz="2000" dirty="0"/>
              <a:t>Delano Roosevelt’s speech one day after the bombing of </a:t>
            </a:r>
            <a:r>
              <a:rPr lang="en-US" sz="2000" dirty="0" smtClean="0"/>
              <a:t>Pearl Harbor</a:t>
            </a:r>
            <a:r>
              <a:rPr lang="en-US" sz="2000" dirty="0"/>
              <a:t>, asking Congress to declare war on </a:t>
            </a:r>
            <a:r>
              <a:rPr lang="en-US" sz="2000" dirty="0" smtClean="0"/>
              <a:t>Japan.</a:t>
            </a:r>
            <a:endParaRPr lang="en-US" sz="2000" dirty="0"/>
          </a:p>
          <a:p>
            <a:r>
              <a:rPr lang="en-US" sz="2000" dirty="0" smtClean="0"/>
              <a:t>Ronald </a:t>
            </a:r>
            <a:r>
              <a:rPr lang="en-US" sz="2000" dirty="0"/>
              <a:t>Reagan’s “Tear Down This Wall” speech that </a:t>
            </a:r>
            <a:r>
              <a:rPr lang="en-US" sz="2000" dirty="0" smtClean="0"/>
              <a:t>challenged Communist </a:t>
            </a:r>
            <a:r>
              <a:rPr lang="en-US" sz="2000" dirty="0"/>
              <a:t>leaders to end the Cold War and foster peace </a:t>
            </a:r>
            <a:r>
              <a:rPr lang="en-US" sz="2000" dirty="0" smtClean="0"/>
              <a:t>between West </a:t>
            </a:r>
            <a:r>
              <a:rPr lang="en-US" sz="2000" dirty="0"/>
              <a:t>and East </a:t>
            </a:r>
            <a:r>
              <a:rPr lang="en-US" sz="2000" dirty="0" smtClean="0"/>
              <a:t>Germany.</a:t>
            </a:r>
          </a:p>
          <a:p>
            <a:endParaRPr lang="en-US" sz="2000" dirty="0"/>
          </a:p>
          <a:p>
            <a:r>
              <a:rPr lang="en-US" sz="2000" dirty="0" smtClean="0">
                <a:hlinkClick r:id="rId2"/>
              </a:rPr>
              <a:t>List of Famous American Speeches.</a:t>
            </a:r>
            <a:endParaRPr lang="en-US" sz="2000" dirty="0"/>
          </a:p>
        </p:txBody>
      </p:sp>
    </p:spTree>
    <p:extLst>
      <p:ext uri="{BB962C8B-B14F-4D97-AF65-F5344CB8AC3E}">
        <p14:creationId xmlns:p14="http://schemas.microsoft.com/office/powerpoint/2010/main" val="12910973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274638"/>
            <a:ext cx="6707188" cy="1143000"/>
          </a:xfrm>
        </p:spPr>
        <p:txBody>
          <a:bodyPr/>
          <a:lstStyle/>
          <a:p>
            <a:pPr algn="l"/>
            <a:r>
              <a:rPr lang="en-US" dirty="0" smtClean="0">
                <a:latin typeface="Times New Roman" pitchFamily="18" charset="0"/>
              </a:rPr>
              <a:t>Requirement 7</a:t>
            </a:r>
            <a:endParaRPr lang="en-US" dirty="0">
              <a:latin typeface="Times New Roman" pitchFamily="18" charset="0"/>
            </a:endParaRPr>
          </a:p>
        </p:txBody>
      </p:sp>
      <p:sp>
        <p:nvSpPr>
          <p:cNvPr id="195587" name="Rectangle 3"/>
          <p:cNvSpPr>
            <a:spLocks noGrp="1" noChangeArrowheads="1"/>
          </p:cNvSpPr>
          <p:nvPr>
            <p:ph type="body" idx="1"/>
          </p:nvPr>
        </p:nvSpPr>
        <p:spPr/>
        <p:txBody>
          <a:bodyPr/>
          <a:lstStyle/>
          <a:p>
            <a:pPr marL="0" indent="0">
              <a:buNone/>
            </a:pPr>
            <a:r>
              <a:rPr lang="en-US" sz="1800" dirty="0">
                <a:solidFill>
                  <a:schemeClr val="tx2"/>
                </a:solidFill>
              </a:rPr>
              <a:t>Do TWO of the following: </a:t>
            </a:r>
          </a:p>
          <a:p>
            <a:pPr lvl="1">
              <a:buFont typeface="+mj-lt"/>
              <a:buAutoNum type="alphaLcPeriod"/>
            </a:pPr>
            <a:r>
              <a:rPr lang="en-US" sz="1400" dirty="0">
                <a:solidFill>
                  <a:schemeClr val="tx2"/>
                </a:solidFill>
              </a:rPr>
              <a:t>Visit a place that is listed as a National Historic Landmark or that is on the National Register of Historic Places. Tell your counselor what you learned about the landmark or site and what you found interesting about it. </a:t>
            </a:r>
          </a:p>
          <a:p>
            <a:pPr lvl="1">
              <a:buFont typeface="+mj-lt"/>
              <a:buAutoNum type="alphaLcPeriod"/>
            </a:pPr>
            <a:r>
              <a:rPr lang="en-US" sz="1400" dirty="0">
                <a:solidFill>
                  <a:schemeClr val="tx2"/>
                </a:solidFill>
              </a:rPr>
              <a:t>Tour your state capitol building or the U.S. Capitol. Tell your counselor what you learned about the capitol, its function, and the history. </a:t>
            </a:r>
          </a:p>
          <a:p>
            <a:pPr lvl="1">
              <a:buFont typeface="+mj-lt"/>
              <a:buAutoNum type="alphaLcPeriod"/>
            </a:pPr>
            <a:r>
              <a:rPr lang="en-US" sz="1400" dirty="0">
                <a:solidFill>
                  <a:schemeClr val="tx2"/>
                </a:solidFill>
              </a:rPr>
              <a:t>Tour a federal facility. Explain to your counselor what you saw there and what you learned about its function in the local community and how it serves this nation. </a:t>
            </a:r>
          </a:p>
          <a:p>
            <a:pPr lvl="1">
              <a:buFont typeface="+mj-lt"/>
              <a:buAutoNum type="alphaLcPeriod"/>
            </a:pPr>
            <a:r>
              <a:rPr lang="en-US" sz="1400" dirty="0">
                <a:solidFill>
                  <a:schemeClr val="tx2"/>
                </a:solidFill>
              </a:rPr>
              <a:t>Choose a national monument that interests you. Using books, brochures, the internet (with your parent's permission), and other resources, find out more about the monument. Tell your counselor what you learned, and explain why the monument is important to this country's citizens.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79413"/>
            <a:ext cx="914400" cy="933450"/>
          </a:xfrm>
          <a:prstGeom prst="rect">
            <a:avLst/>
          </a:prstGeom>
        </p:spPr>
      </p:pic>
    </p:spTree>
    <p:extLst>
      <p:ext uri="{BB962C8B-B14F-4D97-AF65-F5344CB8AC3E}">
        <p14:creationId xmlns:p14="http://schemas.microsoft.com/office/powerpoint/2010/main" val="2669411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9453" y="0"/>
            <a:ext cx="6707187" cy="1143000"/>
          </a:xfrm>
        </p:spPr>
        <p:txBody>
          <a:bodyPr/>
          <a:lstStyle/>
          <a:p>
            <a:r>
              <a:rPr lang="en-US" sz="3200" dirty="0" smtClean="0"/>
              <a:t>National Historical Landmark</a:t>
            </a:r>
            <a:endParaRPr lang="en-US" sz="3200" dirty="0"/>
          </a:p>
        </p:txBody>
      </p:sp>
      <p:sp>
        <p:nvSpPr>
          <p:cNvPr id="3" name="Content Placeholder 2"/>
          <p:cNvSpPr>
            <a:spLocks noGrp="1"/>
          </p:cNvSpPr>
          <p:nvPr>
            <p:ph idx="1"/>
          </p:nvPr>
        </p:nvSpPr>
        <p:spPr>
          <a:xfrm>
            <a:off x="1908175" y="1052736"/>
            <a:ext cx="6778625" cy="5073427"/>
          </a:xfrm>
        </p:spPr>
        <p:txBody>
          <a:bodyPr/>
          <a:lstStyle/>
          <a:p>
            <a:r>
              <a:rPr lang="en-US" sz="2400" dirty="0" smtClean="0">
                <a:hlinkClick r:id="rId2"/>
              </a:rPr>
              <a:t>National Historical Landmarks by State</a:t>
            </a:r>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hlinkClick r:id="rId3"/>
              </a:rPr>
              <a:t>National Register of Historical Places</a:t>
            </a:r>
            <a:endParaRPr lang="en-US" sz="2400" dirty="0"/>
          </a:p>
        </p:txBody>
      </p:sp>
      <p:pic>
        <p:nvPicPr>
          <p:cNvPr id="5" name="Picture 4"/>
          <p:cNvPicPr>
            <a:picLocks noChangeAspect="1"/>
          </p:cNvPicPr>
          <p:nvPr/>
        </p:nvPicPr>
        <p:blipFill>
          <a:blip r:embed="rId4"/>
          <a:stretch>
            <a:fillRect/>
          </a:stretch>
        </p:blipFill>
        <p:spPr>
          <a:xfrm>
            <a:off x="3883174" y="1628800"/>
            <a:ext cx="2476500" cy="18573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7864" y="4221088"/>
            <a:ext cx="3429736" cy="2281387"/>
          </a:xfrm>
          <a:prstGeom prst="rect">
            <a:avLst/>
          </a:prstGeom>
        </p:spPr>
      </p:pic>
    </p:spTree>
    <p:extLst>
      <p:ext uri="{BB962C8B-B14F-4D97-AF65-F5344CB8AC3E}">
        <p14:creationId xmlns:p14="http://schemas.microsoft.com/office/powerpoint/2010/main" val="207253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State or U.S. Capitol</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196752"/>
            <a:ext cx="3367261" cy="25291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933056"/>
            <a:ext cx="4249553" cy="2664296"/>
          </a:xfrm>
          <a:prstGeom prst="rect">
            <a:avLst/>
          </a:prstGeom>
        </p:spPr>
      </p:pic>
      <p:sp>
        <p:nvSpPr>
          <p:cNvPr id="6" name="TextBox 5"/>
          <p:cNvSpPr txBox="1"/>
          <p:nvPr/>
        </p:nvSpPr>
        <p:spPr>
          <a:xfrm>
            <a:off x="5623189" y="2202456"/>
            <a:ext cx="2613216" cy="369332"/>
          </a:xfrm>
          <a:prstGeom prst="rect">
            <a:avLst/>
          </a:prstGeom>
          <a:noFill/>
        </p:spPr>
        <p:txBody>
          <a:bodyPr wrap="none" rtlCol="0">
            <a:spAutoFit/>
          </a:bodyPr>
          <a:lstStyle/>
          <a:p>
            <a:r>
              <a:rPr lang="en-US" b="0" dirty="0" smtClean="0">
                <a:latin typeface="+mn-lt"/>
              </a:rPr>
              <a:t>Ohio Capitol Building</a:t>
            </a:r>
            <a:endParaRPr lang="en-US" b="0" dirty="0">
              <a:latin typeface="+mn-lt"/>
            </a:endParaRPr>
          </a:p>
        </p:txBody>
      </p:sp>
      <p:sp>
        <p:nvSpPr>
          <p:cNvPr id="7" name="TextBox 6"/>
          <p:cNvSpPr txBox="1"/>
          <p:nvPr/>
        </p:nvSpPr>
        <p:spPr>
          <a:xfrm>
            <a:off x="2006088" y="5157192"/>
            <a:ext cx="2570255" cy="369332"/>
          </a:xfrm>
          <a:prstGeom prst="rect">
            <a:avLst/>
          </a:prstGeom>
          <a:noFill/>
        </p:spPr>
        <p:txBody>
          <a:bodyPr wrap="none" rtlCol="0">
            <a:spAutoFit/>
          </a:bodyPr>
          <a:lstStyle/>
          <a:p>
            <a:r>
              <a:rPr lang="en-US" b="0" dirty="0" smtClean="0">
                <a:latin typeface="+mn-lt"/>
              </a:rPr>
              <a:t>U.S. Capitol Building</a:t>
            </a:r>
            <a:endParaRPr lang="en-US" b="0" dirty="0">
              <a:latin typeface="+mn-lt"/>
            </a:endParaRPr>
          </a:p>
        </p:txBody>
      </p:sp>
    </p:spTree>
    <p:extLst>
      <p:ext uri="{BB962C8B-B14F-4D97-AF65-F5344CB8AC3E}">
        <p14:creationId xmlns:p14="http://schemas.microsoft.com/office/powerpoint/2010/main" val="3826446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0"/>
            <a:ext cx="6707187" cy="1143000"/>
          </a:xfrm>
        </p:spPr>
        <p:txBody>
          <a:bodyPr/>
          <a:lstStyle/>
          <a:p>
            <a:r>
              <a:rPr lang="en-US" sz="3200" dirty="0" smtClean="0"/>
              <a:t>Federal Facility</a:t>
            </a:r>
            <a:endParaRPr lang="en-US" sz="3200" dirty="0"/>
          </a:p>
        </p:txBody>
      </p:sp>
      <p:sp>
        <p:nvSpPr>
          <p:cNvPr id="3" name="Content Placeholder 2"/>
          <p:cNvSpPr>
            <a:spLocks noGrp="1"/>
          </p:cNvSpPr>
          <p:nvPr>
            <p:ph idx="1"/>
          </p:nvPr>
        </p:nvSpPr>
        <p:spPr>
          <a:xfrm>
            <a:off x="1908175" y="1268760"/>
            <a:ext cx="6778625" cy="4857403"/>
          </a:xfrm>
        </p:spPr>
        <p:txBody>
          <a:bodyPr/>
          <a:lstStyle/>
          <a:p>
            <a:r>
              <a:rPr lang="en-US" sz="2000" dirty="0" smtClean="0">
                <a:hlinkClick r:id="rId2"/>
              </a:rPr>
              <a:t>Federal Offices Serving Ohio</a:t>
            </a:r>
            <a:endParaRPr lang="en-US" sz="2000" dirty="0" smtClean="0"/>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r>
              <a:rPr lang="en-US" sz="2000" dirty="0" smtClean="0">
                <a:hlinkClick r:id="rId3"/>
              </a:rPr>
              <a:t>Federal Buildings in Ohio</a:t>
            </a:r>
            <a:endParaRPr lang="en-US" sz="20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293096"/>
            <a:ext cx="2166377" cy="213929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1678113"/>
            <a:ext cx="2882582" cy="1922660"/>
          </a:xfrm>
          <a:prstGeom prst="rect">
            <a:avLst/>
          </a:prstGeom>
        </p:spPr>
      </p:pic>
    </p:spTree>
    <p:extLst>
      <p:ext uri="{BB962C8B-B14F-4D97-AF65-F5344CB8AC3E}">
        <p14:creationId xmlns:p14="http://schemas.microsoft.com/office/powerpoint/2010/main" val="19385766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National Monument</a:t>
            </a:r>
            <a:endParaRPr lang="en-US" sz="3200" dirty="0"/>
          </a:p>
        </p:txBody>
      </p:sp>
      <p:sp>
        <p:nvSpPr>
          <p:cNvPr id="3" name="Content Placeholder 2"/>
          <p:cNvSpPr>
            <a:spLocks noGrp="1"/>
          </p:cNvSpPr>
          <p:nvPr>
            <p:ph idx="1"/>
          </p:nvPr>
        </p:nvSpPr>
        <p:spPr/>
        <p:txBody>
          <a:bodyPr/>
          <a:lstStyle/>
          <a:p>
            <a:r>
              <a:rPr lang="en-US" sz="2400" dirty="0" smtClean="0">
                <a:hlinkClick r:id="rId2"/>
              </a:rPr>
              <a:t>List of National Monuments in the U.S.</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685" y="2276872"/>
            <a:ext cx="4919042" cy="3689282"/>
          </a:xfrm>
          <a:prstGeom prst="rect">
            <a:avLst/>
          </a:prstGeom>
        </p:spPr>
      </p:pic>
    </p:spTree>
    <p:extLst>
      <p:ext uri="{BB962C8B-B14F-4D97-AF65-F5344CB8AC3E}">
        <p14:creationId xmlns:p14="http://schemas.microsoft.com/office/powerpoint/2010/main" val="2458511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274638"/>
            <a:ext cx="6707188" cy="1143000"/>
          </a:xfrm>
        </p:spPr>
        <p:txBody>
          <a:bodyPr/>
          <a:lstStyle/>
          <a:p>
            <a:pPr algn="l"/>
            <a:r>
              <a:rPr lang="en-US" dirty="0" smtClean="0">
                <a:latin typeface="Times New Roman" pitchFamily="18" charset="0"/>
              </a:rPr>
              <a:t>Requirement 8</a:t>
            </a:r>
            <a:endParaRPr lang="en-US" dirty="0">
              <a:latin typeface="Times New Roman" pitchFamily="18" charset="0"/>
            </a:endParaRPr>
          </a:p>
        </p:txBody>
      </p:sp>
      <p:sp>
        <p:nvSpPr>
          <p:cNvPr id="195587" name="Rectangle 3"/>
          <p:cNvSpPr>
            <a:spLocks noGrp="1" noChangeArrowheads="1"/>
          </p:cNvSpPr>
          <p:nvPr>
            <p:ph type="body" idx="1"/>
          </p:nvPr>
        </p:nvSpPr>
        <p:spPr/>
        <p:txBody>
          <a:bodyPr/>
          <a:lstStyle/>
          <a:p>
            <a:pPr marL="0" indent="0">
              <a:buNone/>
            </a:pPr>
            <a:r>
              <a:rPr lang="en-US" sz="1800" dirty="0">
                <a:solidFill>
                  <a:schemeClr val="tx2"/>
                </a:solidFill>
              </a:rPr>
              <a:t>Name your representatives in the United States Congress. Write a letter to your representative in Congress explaining your views on a national issue. Show your letter, along with any response you might receive, to your counselor. </a:t>
            </a:r>
          </a:p>
          <a:p>
            <a:endParaRPr lang="en-US" sz="18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79413"/>
            <a:ext cx="914400" cy="933450"/>
          </a:xfrm>
          <a:prstGeom prst="rect">
            <a:avLst/>
          </a:prstGeom>
        </p:spPr>
      </p:pic>
    </p:spTree>
    <p:extLst>
      <p:ext uri="{BB962C8B-B14F-4D97-AF65-F5344CB8AC3E}">
        <p14:creationId xmlns:p14="http://schemas.microsoft.com/office/powerpoint/2010/main" val="1048024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 Senators</a:t>
            </a:r>
            <a:endParaRPr lang="en-US" sz="3200" dirty="0"/>
          </a:p>
        </p:txBody>
      </p:sp>
      <p:sp>
        <p:nvSpPr>
          <p:cNvPr id="3" name="Content Placeholder 2"/>
          <p:cNvSpPr>
            <a:spLocks noGrp="1"/>
          </p:cNvSpPr>
          <p:nvPr>
            <p:ph idx="1"/>
          </p:nvPr>
        </p:nvSpPr>
        <p:spPr/>
        <p:txBody>
          <a:bodyPr/>
          <a:lstStyle/>
          <a:p>
            <a:r>
              <a:rPr lang="en-US" sz="2400" dirty="0"/>
              <a:t>Each state in the United States elects two senators</a:t>
            </a:r>
            <a:r>
              <a:rPr lang="en-US" sz="2400" dirty="0" smtClean="0"/>
              <a:t>.</a:t>
            </a:r>
          </a:p>
          <a:p>
            <a:pPr lvl="1"/>
            <a:r>
              <a:rPr lang="en-US" sz="2000" dirty="0" smtClean="0">
                <a:hlinkClick r:id="rId2"/>
              </a:rPr>
              <a:t>List of U.S. Senators</a:t>
            </a:r>
            <a:endParaRPr lang="en-US" sz="2000" dirty="0"/>
          </a:p>
          <a:p>
            <a:r>
              <a:rPr lang="en-US" sz="2400" dirty="0"/>
              <a:t>This allows for equal representation regardless of the State’s size </a:t>
            </a:r>
            <a:r>
              <a:rPr lang="en-US" sz="2400" dirty="0" smtClean="0"/>
              <a:t>or population</a:t>
            </a:r>
            <a:r>
              <a:rPr lang="en-US" sz="2400" dirty="0"/>
              <a:t>.</a:t>
            </a:r>
          </a:p>
          <a:p>
            <a:r>
              <a:rPr lang="en-US" sz="2400" dirty="0"/>
              <a:t>Senators serve six-year terms with staggered elections.</a:t>
            </a:r>
          </a:p>
        </p:txBody>
      </p:sp>
    </p:spTree>
    <p:extLst>
      <p:ext uri="{BB962C8B-B14F-4D97-AF65-F5344CB8AC3E}">
        <p14:creationId xmlns:p14="http://schemas.microsoft.com/office/powerpoint/2010/main" val="3708395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843808" y="1373531"/>
            <a:ext cx="4896544" cy="792087"/>
          </a:xfrm>
        </p:spPr>
        <p:txBody>
          <a:bodyPr/>
          <a:lstStyle/>
          <a:p>
            <a:pPr algn="l"/>
            <a:r>
              <a:rPr lang="en-US" sz="2800" dirty="0" smtClean="0">
                <a:latin typeface="Times New Roman" pitchFamily="18" charset="0"/>
              </a:rPr>
              <a:t>Citizenship in the Nation Merit Badge Requirements</a:t>
            </a:r>
            <a:endParaRPr lang="uk-UA" sz="2800" dirty="0">
              <a:latin typeface="Times New Roman" pitchFamily="18" charset="0"/>
            </a:endParaRPr>
          </a:p>
        </p:txBody>
      </p:sp>
      <p:sp>
        <p:nvSpPr>
          <p:cNvPr id="36867" name="Rectangle 3"/>
          <p:cNvSpPr>
            <a:spLocks noGrp="1" noChangeArrowheads="1"/>
          </p:cNvSpPr>
          <p:nvPr>
            <p:ph type="body" idx="1"/>
          </p:nvPr>
        </p:nvSpPr>
        <p:spPr>
          <a:xfrm>
            <a:off x="899592" y="2780928"/>
            <a:ext cx="7993062" cy="3815408"/>
          </a:xfrm>
        </p:spPr>
        <p:txBody>
          <a:bodyPr/>
          <a:lstStyle/>
          <a:p>
            <a:pPr>
              <a:buFont typeface="+mj-lt"/>
              <a:buAutoNum type="arabicPeriod" startAt="8"/>
            </a:pPr>
            <a:r>
              <a:rPr lang="en-US" sz="1800" dirty="0">
                <a:solidFill>
                  <a:schemeClr val="bg1"/>
                </a:solidFill>
              </a:rPr>
              <a:t>Name your representatives in the United States Congress. Write a letter to your representative in Congress explaining your views on a national issue. Show your letter, along with any response you might receive</a:t>
            </a:r>
            <a:r>
              <a:rPr lang="en-US" sz="1800" dirty="0" smtClean="0">
                <a:solidFill>
                  <a:schemeClr val="bg1"/>
                </a:solidFill>
              </a:rPr>
              <a:t>, to </a:t>
            </a:r>
            <a:r>
              <a:rPr lang="en-US" sz="1800" dirty="0">
                <a:solidFill>
                  <a:schemeClr val="bg1"/>
                </a:solidFill>
              </a:rPr>
              <a:t>your counselor.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5160" y="1390933"/>
            <a:ext cx="770384" cy="786434"/>
          </a:xfrm>
          <a:prstGeom prst="rect">
            <a:avLst/>
          </a:prstGeom>
        </p:spPr>
      </p:pic>
    </p:spTree>
    <p:extLst>
      <p:ext uri="{BB962C8B-B14F-4D97-AF65-F5344CB8AC3E}">
        <p14:creationId xmlns:p14="http://schemas.microsoft.com/office/powerpoint/2010/main" val="6959289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Ohio Senators</a:t>
            </a:r>
            <a:endParaRPr lang="en-US" sz="3200" dirty="0"/>
          </a:p>
        </p:txBody>
      </p:sp>
      <p:pic>
        <p:nvPicPr>
          <p:cNvPr id="5" name="Picture 4"/>
          <p:cNvPicPr>
            <a:picLocks noChangeAspect="1"/>
          </p:cNvPicPr>
          <p:nvPr/>
        </p:nvPicPr>
        <p:blipFill>
          <a:blip r:embed="rId2"/>
          <a:stretch>
            <a:fillRect/>
          </a:stretch>
        </p:blipFill>
        <p:spPr>
          <a:xfrm>
            <a:off x="2411760" y="1417638"/>
            <a:ext cx="2418656" cy="3064104"/>
          </a:xfrm>
          <a:prstGeom prst="rect">
            <a:avLst/>
          </a:prstGeom>
        </p:spPr>
      </p:pic>
      <p:sp>
        <p:nvSpPr>
          <p:cNvPr id="6" name="TextBox 5"/>
          <p:cNvSpPr txBox="1"/>
          <p:nvPr/>
        </p:nvSpPr>
        <p:spPr>
          <a:xfrm>
            <a:off x="2699792" y="4653136"/>
            <a:ext cx="1944216" cy="369332"/>
          </a:xfrm>
          <a:prstGeom prst="rect">
            <a:avLst/>
          </a:prstGeom>
          <a:noFill/>
        </p:spPr>
        <p:txBody>
          <a:bodyPr wrap="square" rtlCol="0">
            <a:spAutoFit/>
          </a:bodyPr>
          <a:lstStyle/>
          <a:p>
            <a:r>
              <a:rPr lang="en-US" dirty="0" smtClean="0">
                <a:hlinkClick r:id="rId3"/>
              </a:rPr>
              <a:t>Sharrod Brown</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136" y="1417638"/>
            <a:ext cx="2451283" cy="3064104"/>
          </a:xfrm>
          <a:prstGeom prst="rect">
            <a:avLst/>
          </a:prstGeom>
        </p:spPr>
      </p:pic>
      <p:sp>
        <p:nvSpPr>
          <p:cNvPr id="8" name="TextBox 7"/>
          <p:cNvSpPr txBox="1"/>
          <p:nvPr/>
        </p:nvSpPr>
        <p:spPr>
          <a:xfrm>
            <a:off x="6352330" y="4641139"/>
            <a:ext cx="1338893" cy="369332"/>
          </a:xfrm>
          <a:prstGeom prst="rect">
            <a:avLst/>
          </a:prstGeom>
          <a:noFill/>
        </p:spPr>
        <p:txBody>
          <a:bodyPr wrap="none" rtlCol="0">
            <a:spAutoFit/>
          </a:bodyPr>
          <a:lstStyle/>
          <a:p>
            <a:r>
              <a:rPr lang="en-US" dirty="0" smtClean="0">
                <a:hlinkClick r:id="rId3"/>
              </a:rPr>
              <a:t>J.D. Vance</a:t>
            </a:r>
            <a:endParaRPr lang="en-US" dirty="0"/>
          </a:p>
        </p:txBody>
      </p:sp>
    </p:spTree>
    <p:extLst>
      <p:ext uri="{BB962C8B-B14F-4D97-AF65-F5344CB8AC3E}">
        <p14:creationId xmlns:p14="http://schemas.microsoft.com/office/powerpoint/2010/main" val="2786183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 Representatives</a:t>
            </a:r>
            <a:endParaRPr lang="en-US" sz="3200" dirty="0"/>
          </a:p>
        </p:txBody>
      </p:sp>
      <p:sp>
        <p:nvSpPr>
          <p:cNvPr id="3" name="Content Placeholder 2"/>
          <p:cNvSpPr>
            <a:spLocks noGrp="1"/>
          </p:cNvSpPr>
          <p:nvPr>
            <p:ph idx="1"/>
          </p:nvPr>
        </p:nvSpPr>
        <p:spPr>
          <a:xfrm>
            <a:off x="1908175" y="1340768"/>
            <a:ext cx="6778625" cy="5184576"/>
          </a:xfrm>
        </p:spPr>
        <p:txBody>
          <a:bodyPr/>
          <a:lstStyle/>
          <a:p>
            <a:r>
              <a:rPr lang="en-US" sz="2400" dirty="0"/>
              <a:t>The United States is divided into 435 congressional districts (</a:t>
            </a:r>
            <a:r>
              <a:rPr lang="en-US" sz="2400" dirty="0">
                <a:hlinkClick r:id="rId2"/>
              </a:rPr>
              <a:t>see map</a:t>
            </a:r>
            <a:r>
              <a:rPr lang="en-US" sz="2400" dirty="0"/>
              <a:t>)</a:t>
            </a:r>
          </a:p>
          <a:p>
            <a:r>
              <a:rPr lang="en-US" sz="2400" dirty="0"/>
              <a:t>Each district has a population of about 710,000 individuals.</a:t>
            </a:r>
          </a:p>
          <a:p>
            <a:r>
              <a:rPr lang="en-US" sz="2400" dirty="0"/>
              <a:t>Each district elects a representative (congressmen/congresswomen) to </a:t>
            </a:r>
            <a:r>
              <a:rPr lang="en-US" sz="2400" dirty="0" smtClean="0"/>
              <a:t>the House </a:t>
            </a:r>
            <a:r>
              <a:rPr lang="en-US" sz="2400" dirty="0"/>
              <a:t>of Representatives for a two-year term.</a:t>
            </a:r>
          </a:p>
          <a:p>
            <a:r>
              <a:rPr lang="en-US" sz="2400" dirty="0"/>
              <a:t>Americans in the United States’ six territories are represented in </a:t>
            </a:r>
            <a:r>
              <a:rPr lang="en-US" sz="2400" dirty="0" smtClean="0"/>
              <a:t>the House </a:t>
            </a:r>
            <a:r>
              <a:rPr lang="en-US" sz="2400" dirty="0"/>
              <a:t>of Representatives by an additional six non-voting delegates.</a:t>
            </a:r>
          </a:p>
        </p:txBody>
      </p:sp>
    </p:spTree>
    <p:extLst>
      <p:ext uri="{BB962C8B-B14F-4D97-AF65-F5344CB8AC3E}">
        <p14:creationId xmlns:p14="http://schemas.microsoft.com/office/powerpoint/2010/main" val="1538692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Representatives for Ohio</a:t>
            </a:r>
            <a:endParaRPr lang="en-US" sz="3200" dirty="0"/>
          </a:p>
        </p:txBody>
      </p:sp>
      <p:sp>
        <p:nvSpPr>
          <p:cNvPr id="4" name="Content Placeholder 3"/>
          <p:cNvSpPr>
            <a:spLocks noGrp="1"/>
          </p:cNvSpPr>
          <p:nvPr>
            <p:ph sz="half" idx="1"/>
          </p:nvPr>
        </p:nvSpPr>
        <p:spPr/>
        <p:txBody>
          <a:bodyPr/>
          <a:lstStyle/>
          <a:p>
            <a:r>
              <a:rPr lang="en-US" sz="2400" dirty="0" smtClean="0"/>
              <a:t>5</a:t>
            </a:r>
            <a:r>
              <a:rPr lang="en-US" sz="2400" baseline="30000" dirty="0" smtClean="0"/>
              <a:t>th</a:t>
            </a:r>
            <a:r>
              <a:rPr lang="en-US" sz="2400" dirty="0" smtClean="0"/>
              <a:t> District (includes Wood County)</a:t>
            </a:r>
            <a:endParaRPr lang="en-US" sz="2400" dirty="0"/>
          </a:p>
        </p:txBody>
      </p:sp>
      <p:sp>
        <p:nvSpPr>
          <p:cNvPr id="5" name="Content Placeholder 4"/>
          <p:cNvSpPr>
            <a:spLocks noGrp="1"/>
          </p:cNvSpPr>
          <p:nvPr>
            <p:ph sz="half" idx="2"/>
          </p:nvPr>
        </p:nvSpPr>
        <p:spPr>
          <a:xfrm>
            <a:off x="5373688" y="1600200"/>
            <a:ext cx="3446784" cy="4525963"/>
          </a:xfrm>
        </p:spPr>
        <p:txBody>
          <a:bodyPr/>
          <a:lstStyle/>
          <a:p>
            <a:r>
              <a:rPr lang="en-US" sz="2400" dirty="0" smtClean="0"/>
              <a:t>4</a:t>
            </a:r>
            <a:r>
              <a:rPr lang="en-US" sz="2400" baseline="30000" dirty="0" smtClean="0"/>
              <a:t>th</a:t>
            </a:r>
            <a:r>
              <a:rPr lang="en-US" sz="2400" dirty="0" smtClean="0"/>
              <a:t> District (includes Sandusky County)</a:t>
            </a:r>
            <a:endParaRPr lang="en-US" sz="2400" dirty="0"/>
          </a:p>
        </p:txBody>
      </p:sp>
      <p:sp>
        <p:nvSpPr>
          <p:cNvPr id="6" name="TextBox 5"/>
          <p:cNvSpPr txBox="1"/>
          <p:nvPr/>
        </p:nvSpPr>
        <p:spPr>
          <a:xfrm>
            <a:off x="6189659" y="5655639"/>
            <a:ext cx="1428596" cy="369332"/>
          </a:xfrm>
          <a:prstGeom prst="rect">
            <a:avLst/>
          </a:prstGeom>
          <a:noFill/>
        </p:spPr>
        <p:txBody>
          <a:bodyPr wrap="none" rtlCol="0">
            <a:spAutoFit/>
          </a:bodyPr>
          <a:lstStyle/>
          <a:p>
            <a:r>
              <a:rPr lang="en-US" b="0" dirty="0" smtClean="0">
                <a:latin typeface="+mn-lt"/>
              </a:rPr>
              <a:t>Jim Jordan</a:t>
            </a:r>
            <a:endParaRPr lang="en-US" b="0" dirty="0">
              <a:latin typeface="+mn-lt"/>
            </a:endParaRPr>
          </a:p>
        </p:txBody>
      </p:sp>
      <p:sp>
        <p:nvSpPr>
          <p:cNvPr id="7" name="TextBox 6"/>
          <p:cNvSpPr txBox="1"/>
          <p:nvPr/>
        </p:nvSpPr>
        <p:spPr>
          <a:xfrm>
            <a:off x="2483768" y="5659343"/>
            <a:ext cx="1618520" cy="369332"/>
          </a:xfrm>
          <a:prstGeom prst="rect">
            <a:avLst/>
          </a:prstGeom>
          <a:noFill/>
        </p:spPr>
        <p:txBody>
          <a:bodyPr wrap="none" rtlCol="0">
            <a:spAutoFit/>
          </a:bodyPr>
          <a:lstStyle/>
          <a:p>
            <a:r>
              <a:rPr lang="en-US" b="0" dirty="0" smtClean="0">
                <a:latin typeface="+mn-lt"/>
              </a:rPr>
              <a:t>Robert </a:t>
            </a:r>
            <a:r>
              <a:rPr lang="en-US" b="0" dirty="0" err="1" smtClean="0">
                <a:latin typeface="+mn-lt"/>
              </a:rPr>
              <a:t>Latta</a:t>
            </a:r>
            <a:endParaRPr lang="en-US" b="0" dirty="0">
              <a:latin typeface="+mn-lt"/>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0211" y="2924944"/>
            <a:ext cx="2067774" cy="263691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2924944"/>
            <a:ext cx="1783594" cy="2636912"/>
          </a:xfrm>
          <a:prstGeom prst="rect">
            <a:avLst/>
          </a:prstGeom>
        </p:spPr>
      </p:pic>
    </p:spTree>
    <p:extLst>
      <p:ext uri="{BB962C8B-B14F-4D97-AF65-F5344CB8AC3E}">
        <p14:creationId xmlns:p14="http://schemas.microsoft.com/office/powerpoint/2010/main" val="1511325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smtClean="0"/>
              <a:t>Contact a Senator or Representative</a:t>
            </a:r>
            <a:endParaRPr lang="en-US" sz="3200" dirty="0"/>
          </a:p>
        </p:txBody>
      </p:sp>
      <p:sp>
        <p:nvSpPr>
          <p:cNvPr id="6" name="Content Placeholder 5"/>
          <p:cNvSpPr>
            <a:spLocks noGrp="1"/>
          </p:cNvSpPr>
          <p:nvPr>
            <p:ph idx="1"/>
          </p:nvPr>
        </p:nvSpPr>
        <p:spPr/>
        <p:txBody>
          <a:bodyPr/>
          <a:lstStyle/>
          <a:p>
            <a:r>
              <a:rPr lang="en-US" sz="2400" dirty="0"/>
              <a:t>Senators</a:t>
            </a:r>
          </a:p>
          <a:p>
            <a:pPr lvl="1"/>
            <a:r>
              <a:rPr lang="en-US" sz="2000" dirty="0" smtClean="0">
                <a:hlinkClick r:id="rId2"/>
              </a:rPr>
              <a:t>www.senate.gov/senators/senators-contact.htm</a:t>
            </a:r>
            <a:endParaRPr lang="en-US" sz="2000" dirty="0"/>
          </a:p>
          <a:p>
            <a:r>
              <a:rPr lang="en-US" sz="2400" dirty="0"/>
              <a:t>Representatives</a:t>
            </a:r>
          </a:p>
          <a:p>
            <a:pPr lvl="1"/>
            <a:r>
              <a:rPr lang="en-US" sz="2000" dirty="0" smtClean="0">
                <a:hlinkClick r:id="rId3"/>
              </a:rPr>
              <a:t>www.house.gov/representatives</a:t>
            </a:r>
            <a:endParaRPr lang="en-US" sz="2000" dirty="0"/>
          </a:p>
        </p:txBody>
      </p:sp>
    </p:spTree>
    <p:extLst>
      <p:ext uri="{BB962C8B-B14F-4D97-AF65-F5344CB8AC3E}">
        <p14:creationId xmlns:p14="http://schemas.microsoft.com/office/powerpoint/2010/main" val="26282198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Writing an Effective Letter</a:t>
            </a:r>
            <a:endParaRPr lang="en-US" sz="3200" dirty="0"/>
          </a:p>
        </p:txBody>
      </p:sp>
      <p:sp>
        <p:nvSpPr>
          <p:cNvPr id="3" name="Content Placeholder 2"/>
          <p:cNvSpPr>
            <a:spLocks noGrp="1"/>
          </p:cNvSpPr>
          <p:nvPr>
            <p:ph idx="1"/>
          </p:nvPr>
        </p:nvSpPr>
        <p:spPr/>
        <p:txBody>
          <a:bodyPr/>
          <a:lstStyle/>
          <a:p>
            <a:r>
              <a:rPr lang="en-US" sz="2400" dirty="0"/>
              <a:t>Address the official using his or her correct </a:t>
            </a:r>
            <a:r>
              <a:rPr lang="en-US" sz="2400" dirty="0" smtClean="0"/>
              <a:t>title.</a:t>
            </a:r>
            <a:endParaRPr lang="en-US" sz="2400" dirty="0"/>
          </a:p>
          <a:p>
            <a:pPr lvl="1"/>
            <a:r>
              <a:rPr lang="en-US" sz="2000" dirty="0" smtClean="0"/>
              <a:t>U.S</a:t>
            </a:r>
            <a:r>
              <a:rPr lang="en-US" sz="2000" dirty="0"/>
              <a:t>. </a:t>
            </a:r>
            <a:r>
              <a:rPr lang="en-US" sz="2000" dirty="0" smtClean="0"/>
              <a:t>Senator:</a:t>
            </a:r>
            <a:endParaRPr lang="en-US" sz="2000" dirty="0"/>
          </a:p>
          <a:p>
            <a:pPr lvl="2"/>
            <a:r>
              <a:rPr lang="en-US" sz="1600" dirty="0" smtClean="0"/>
              <a:t>The </a:t>
            </a:r>
            <a:r>
              <a:rPr lang="en-US" sz="1600" dirty="0"/>
              <a:t>address: The Honorable John </a:t>
            </a:r>
            <a:r>
              <a:rPr lang="en-US" sz="1600" dirty="0" smtClean="0"/>
              <a:t>Smith,</a:t>
            </a:r>
            <a:endParaRPr lang="en-US" sz="1600" dirty="0"/>
          </a:p>
          <a:p>
            <a:pPr lvl="2"/>
            <a:r>
              <a:rPr lang="en-US" sz="1600" dirty="0" smtClean="0"/>
              <a:t>The </a:t>
            </a:r>
            <a:r>
              <a:rPr lang="en-US" sz="1600" dirty="0"/>
              <a:t>greeting: Dear Senator </a:t>
            </a:r>
            <a:r>
              <a:rPr lang="en-US" sz="1600" dirty="0" smtClean="0"/>
              <a:t>Smith,</a:t>
            </a:r>
            <a:endParaRPr lang="en-US" sz="1600" dirty="0"/>
          </a:p>
          <a:p>
            <a:pPr lvl="1"/>
            <a:r>
              <a:rPr lang="en-US" sz="2000" dirty="0" smtClean="0"/>
              <a:t>Member </a:t>
            </a:r>
            <a:r>
              <a:rPr lang="en-US" sz="2000" dirty="0"/>
              <a:t>of the House of </a:t>
            </a:r>
            <a:r>
              <a:rPr lang="en-US" sz="2000" dirty="0" smtClean="0"/>
              <a:t>Representatives:</a:t>
            </a:r>
            <a:endParaRPr lang="en-US" sz="2000" dirty="0"/>
          </a:p>
          <a:p>
            <a:pPr lvl="2"/>
            <a:r>
              <a:rPr lang="en-US" sz="1600" dirty="0" smtClean="0"/>
              <a:t>The </a:t>
            </a:r>
            <a:r>
              <a:rPr lang="en-US" sz="1600" dirty="0"/>
              <a:t>address: The Honorable Mary </a:t>
            </a:r>
            <a:r>
              <a:rPr lang="en-US" sz="1600" dirty="0" smtClean="0"/>
              <a:t>Doe,</a:t>
            </a:r>
            <a:endParaRPr lang="en-US" sz="1600" dirty="0"/>
          </a:p>
          <a:p>
            <a:pPr lvl="2"/>
            <a:r>
              <a:rPr lang="en-US" sz="1600" dirty="0" smtClean="0"/>
              <a:t>The </a:t>
            </a:r>
            <a:r>
              <a:rPr lang="en-US" sz="1600" dirty="0"/>
              <a:t>greeting: Dear Ms. </a:t>
            </a:r>
            <a:r>
              <a:rPr lang="en-US" sz="1600" dirty="0" smtClean="0"/>
              <a:t>Doe,</a:t>
            </a:r>
            <a:endParaRPr lang="en-US" sz="1600" dirty="0"/>
          </a:p>
        </p:txBody>
      </p:sp>
    </p:spTree>
    <p:extLst>
      <p:ext uri="{BB962C8B-B14F-4D97-AF65-F5344CB8AC3E}">
        <p14:creationId xmlns:p14="http://schemas.microsoft.com/office/powerpoint/2010/main" val="4001085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Writing an Effective Letter</a:t>
            </a:r>
            <a:endParaRPr lang="en-US" sz="3200" dirty="0"/>
          </a:p>
        </p:txBody>
      </p:sp>
      <p:sp>
        <p:nvSpPr>
          <p:cNvPr id="3" name="Content Placeholder 2"/>
          <p:cNvSpPr>
            <a:spLocks noGrp="1"/>
          </p:cNvSpPr>
          <p:nvPr>
            <p:ph idx="1"/>
          </p:nvPr>
        </p:nvSpPr>
        <p:spPr>
          <a:xfrm>
            <a:off x="1908175" y="1417638"/>
            <a:ext cx="6778625" cy="5035698"/>
          </a:xfrm>
        </p:spPr>
        <p:txBody>
          <a:bodyPr/>
          <a:lstStyle/>
          <a:p>
            <a:r>
              <a:rPr lang="en-US" sz="2400" dirty="0"/>
              <a:t>Identify yourself and your reasons for writing the </a:t>
            </a:r>
            <a:r>
              <a:rPr lang="en-US" sz="2400" dirty="0" smtClean="0"/>
              <a:t>letter.</a:t>
            </a:r>
            <a:endParaRPr lang="en-US" sz="2400" dirty="0"/>
          </a:p>
          <a:p>
            <a:r>
              <a:rPr lang="en-US" sz="2400" dirty="0" smtClean="0"/>
              <a:t>Refer </a:t>
            </a:r>
            <a:r>
              <a:rPr lang="en-US" sz="2400" dirty="0"/>
              <a:t>to a specific bill by number or name, if </a:t>
            </a:r>
            <a:r>
              <a:rPr lang="en-US" sz="2400" dirty="0" smtClean="0"/>
              <a:t>applicable.</a:t>
            </a:r>
            <a:endParaRPr lang="en-US" sz="2400" dirty="0"/>
          </a:p>
          <a:p>
            <a:r>
              <a:rPr lang="en-US" sz="2400" dirty="0" smtClean="0"/>
              <a:t>Explain briefly</a:t>
            </a:r>
            <a:r>
              <a:rPr lang="en-US" sz="2400" dirty="0"/>
              <a:t>, rationally and </a:t>
            </a:r>
            <a:r>
              <a:rPr lang="en-US" sz="2400" dirty="0" smtClean="0"/>
              <a:t>politely why </a:t>
            </a:r>
            <a:r>
              <a:rPr lang="en-US" sz="2400" dirty="0"/>
              <a:t>are you concerned about the issue?</a:t>
            </a:r>
          </a:p>
          <a:p>
            <a:r>
              <a:rPr lang="en-US" sz="2400" dirty="0" smtClean="0"/>
              <a:t>Send </a:t>
            </a:r>
            <a:r>
              <a:rPr lang="en-US" sz="2400" dirty="0"/>
              <a:t>your letter before the bill is brought to the floor or while </a:t>
            </a:r>
            <a:r>
              <a:rPr lang="en-US" sz="2400" dirty="0" smtClean="0"/>
              <a:t>your representative can still do something about your concern.</a:t>
            </a:r>
          </a:p>
          <a:p>
            <a:r>
              <a:rPr lang="en-US" sz="2400" dirty="0" smtClean="0"/>
              <a:t>Request </a:t>
            </a:r>
            <a:r>
              <a:rPr lang="en-US" sz="2400" dirty="0"/>
              <a:t>a response and include your return </a:t>
            </a:r>
            <a:r>
              <a:rPr lang="en-US" sz="2400" dirty="0" smtClean="0"/>
              <a:t>address.</a:t>
            </a:r>
            <a:endParaRPr lang="en-US" sz="1600" dirty="0"/>
          </a:p>
        </p:txBody>
      </p:sp>
    </p:spTree>
    <p:extLst>
      <p:ext uri="{BB962C8B-B14F-4D97-AF65-F5344CB8AC3E}">
        <p14:creationId xmlns:p14="http://schemas.microsoft.com/office/powerpoint/2010/main" val="816714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Final Thoughts</a:t>
            </a:r>
            <a:endParaRPr lang="en-US" sz="3200" dirty="0"/>
          </a:p>
        </p:txBody>
      </p:sp>
      <p:sp>
        <p:nvSpPr>
          <p:cNvPr id="3" name="Content Placeholder 2"/>
          <p:cNvSpPr>
            <a:spLocks noGrp="1"/>
          </p:cNvSpPr>
          <p:nvPr>
            <p:ph idx="1"/>
          </p:nvPr>
        </p:nvSpPr>
        <p:spPr/>
        <p:txBody>
          <a:bodyPr/>
          <a:lstStyle/>
          <a:p>
            <a:r>
              <a:rPr lang="en-US" sz="2400" dirty="0" smtClean="0"/>
              <a:t>Our </a:t>
            </a:r>
            <a:r>
              <a:rPr lang="en-US" sz="2400" dirty="0"/>
              <a:t>Nation was built and shaped by those in </a:t>
            </a:r>
            <a:r>
              <a:rPr lang="en-US" sz="2400" dirty="0" smtClean="0"/>
              <a:t>it.</a:t>
            </a:r>
            <a:endParaRPr lang="en-US" sz="2400" dirty="0"/>
          </a:p>
          <a:p>
            <a:r>
              <a:rPr lang="en-US" sz="2400" dirty="0" smtClean="0"/>
              <a:t>You </a:t>
            </a:r>
            <a:r>
              <a:rPr lang="en-US" sz="2400" dirty="0"/>
              <a:t>impact the success or failure of your </a:t>
            </a:r>
            <a:r>
              <a:rPr lang="en-US" sz="2400" dirty="0" smtClean="0"/>
              <a:t>Nation.</a:t>
            </a:r>
            <a:endParaRPr lang="en-US" sz="2400" dirty="0"/>
          </a:p>
          <a:p>
            <a:r>
              <a:rPr lang="en-US" sz="2400" dirty="0" smtClean="0"/>
              <a:t>Participate.</a:t>
            </a:r>
            <a:endParaRPr lang="en-US" sz="2400" dirty="0"/>
          </a:p>
          <a:p>
            <a:r>
              <a:rPr lang="en-US" sz="2400" dirty="0" smtClean="0"/>
              <a:t>Be </a:t>
            </a:r>
            <a:r>
              <a:rPr lang="en-US" sz="2400" dirty="0"/>
              <a:t>a good </a:t>
            </a:r>
            <a:r>
              <a:rPr lang="en-US" sz="2400" dirty="0" smtClean="0"/>
              <a:t>Citizen.</a:t>
            </a:r>
            <a:endParaRPr lang="en-US" sz="2400" dirty="0"/>
          </a:p>
        </p:txBody>
      </p:sp>
    </p:spTree>
    <p:extLst>
      <p:ext uri="{BB962C8B-B14F-4D97-AF65-F5344CB8AC3E}">
        <p14:creationId xmlns:p14="http://schemas.microsoft.com/office/powerpoint/2010/main" val="2587727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Final Thoughts</a:t>
            </a:r>
          </a:p>
        </p:txBody>
      </p:sp>
      <p:sp>
        <p:nvSpPr>
          <p:cNvPr id="3" name="Content Placeholder 2"/>
          <p:cNvSpPr>
            <a:spLocks noGrp="1"/>
          </p:cNvSpPr>
          <p:nvPr>
            <p:ph idx="1"/>
          </p:nvPr>
        </p:nvSpPr>
        <p:spPr>
          <a:xfrm>
            <a:off x="1908175" y="1340768"/>
            <a:ext cx="6778625" cy="4785395"/>
          </a:xfrm>
        </p:spPr>
        <p:txBody>
          <a:bodyPr/>
          <a:lstStyle/>
          <a:p>
            <a:r>
              <a:rPr lang="en-US" sz="2400" dirty="0"/>
              <a:t>Merit Badge Requirement Checklist</a:t>
            </a:r>
          </a:p>
          <a:p>
            <a:pPr marL="347663" indent="0">
              <a:buNone/>
            </a:pPr>
            <a:r>
              <a:rPr lang="en-US" sz="2000" dirty="0"/>
              <a:t>❑ Show completion of </a:t>
            </a:r>
            <a:r>
              <a:rPr lang="en-US" sz="2000" dirty="0" smtClean="0"/>
              <a:t>work (turn </a:t>
            </a:r>
            <a:r>
              <a:rPr lang="en-US" sz="2000" dirty="0"/>
              <a:t>in complete </a:t>
            </a:r>
            <a:r>
              <a:rPr lang="en-US" sz="2000" dirty="0" smtClean="0"/>
              <a:t> </a:t>
            </a:r>
          </a:p>
          <a:p>
            <a:pPr marL="347663" indent="0">
              <a:buNone/>
            </a:pPr>
            <a:r>
              <a:rPr lang="en-US" sz="2000" dirty="0"/>
              <a:t> </a:t>
            </a:r>
            <a:r>
              <a:rPr lang="en-US" sz="2000" dirty="0" smtClean="0"/>
              <a:t>   worksheet)</a:t>
            </a:r>
            <a:endParaRPr lang="en-US" sz="2000" dirty="0"/>
          </a:p>
          <a:p>
            <a:pPr marL="347663" indent="0">
              <a:buNone/>
            </a:pPr>
            <a:r>
              <a:rPr lang="en-US" sz="2000" dirty="0"/>
              <a:t>❑ </a:t>
            </a:r>
            <a:r>
              <a:rPr lang="en-US" sz="2000" dirty="0" err="1"/>
              <a:t>Req</a:t>
            </a:r>
            <a:r>
              <a:rPr lang="en-US" sz="2000" dirty="0"/>
              <a:t> 1 – Constitution</a:t>
            </a:r>
          </a:p>
          <a:p>
            <a:pPr marL="347663" indent="0">
              <a:buNone/>
            </a:pPr>
            <a:r>
              <a:rPr lang="en-US" sz="2000" dirty="0"/>
              <a:t>❑ </a:t>
            </a:r>
            <a:r>
              <a:rPr lang="en-US" sz="2000" dirty="0" err="1"/>
              <a:t>Req</a:t>
            </a:r>
            <a:r>
              <a:rPr lang="en-US" sz="2000" dirty="0"/>
              <a:t> 2 – Preamble to the Constitution</a:t>
            </a:r>
          </a:p>
          <a:p>
            <a:pPr marL="347663" indent="0">
              <a:buNone/>
            </a:pPr>
            <a:r>
              <a:rPr lang="en-US" sz="2000" dirty="0"/>
              <a:t>❑ </a:t>
            </a:r>
            <a:r>
              <a:rPr lang="en-US" sz="2000" dirty="0" err="1"/>
              <a:t>Req</a:t>
            </a:r>
            <a:r>
              <a:rPr lang="en-US" sz="2000" dirty="0"/>
              <a:t> 3 – 3 Branches of Government</a:t>
            </a:r>
          </a:p>
          <a:p>
            <a:pPr marL="347663" indent="0">
              <a:buNone/>
            </a:pPr>
            <a:r>
              <a:rPr lang="en-US" sz="2000" dirty="0"/>
              <a:t>❑ </a:t>
            </a:r>
            <a:r>
              <a:rPr lang="en-US" sz="2000" dirty="0" err="1"/>
              <a:t>Req</a:t>
            </a:r>
            <a:r>
              <a:rPr lang="en-US" sz="2000" dirty="0"/>
              <a:t> 4 – Important Documents</a:t>
            </a:r>
          </a:p>
          <a:p>
            <a:pPr marL="347663" indent="0">
              <a:buNone/>
            </a:pPr>
            <a:r>
              <a:rPr lang="en-US" sz="2000" dirty="0"/>
              <a:t>❑ </a:t>
            </a:r>
            <a:r>
              <a:rPr lang="en-US" sz="2000" dirty="0" err="1"/>
              <a:t>Req</a:t>
            </a:r>
            <a:r>
              <a:rPr lang="en-US" sz="2000" dirty="0"/>
              <a:t> 5 – National News</a:t>
            </a:r>
          </a:p>
          <a:p>
            <a:pPr marL="347663" indent="0">
              <a:buNone/>
            </a:pPr>
            <a:r>
              <a:rPr lang="en-US" sz="2000" dirty="0"/>
              <a:t>❑ </a:t>
            </a:r>
            <a:r>
              <a:rPr lang="en-US" sz="2000" dirty="0" err="1"/>
              <a:t>Req</a:t>
            </a:r>
            <a:r>
              <a:rPr lang="en-US" sz="2000" dirty="0"/>
              <a:t> 6 – Important Speech</a:t>
            </a:r>
          </a:p>
          <a:p>
            <a:pPr marL="347663" indent="0">
              <a:buNone/>
            </a:pPr>
            <a:r>
              <a:rPr lang="en-US" sz="2000" dirty="0"/>
              <a:t>❑ </a:t>
            </a:r>
            <a:r>
              <a:rPr lang="en-US" sz="2000" dirty="0" err="1"/>
              <a:t>Req</a:t>
            </a:r>
            <a:r>
              <a:rPr lang="en-US" sz="2000" dirty="0"/>
              <a:t> 7 – Field Trip</a:t>
            </a:r>
          </a:p>
          <a:p>
            <a:pPr marL="347663" indent="0">
              <a:buNone/>
            </a:pPr>
            <a:r>
              <a:rPr lang="en-US" sz="2000" dirty="0"/>
              <a:t>❑ </a:t>
            </a:r>
            <a:r>
              <a:rPr lang="en-US" sz="2000" dirty="0" err="1"/>
              <a:t>Req</a:t>
            </a:r>
            <a:r>
              <a:rPr lang="en-US" sz="2000" dirty="0"/>
              <a:t> 8 – Contact an Elected </a:t>
            </a:r>
            <a:r>
              <a:rPr lang="en-US" sz="2000" dirty="0" smtClean="0"/>
              <a:t>Official</a:t>
            </a:r>
            <a:endParaRPr lang="en-US" sz="2000" dirty="0"/>
          </a:p>
        </p:txBody>
      </p:sp>
    </p:spTree>
    <p:extLst>
      <p:ext uri="{BB962C8B-B14F-4D97-AF65-F5344CB8AC3E}">
        <p14:creationId xmlns:p14="http://schemas.microsoft.com/office/powerpoint/2010/main" val="317497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274638"/>
            <a:ext cx="6707188" cy="1143000"/>
          </a:xfrm>
        </p:spPr>
        <p:txBody>
          <a:bodyPr/>
          <a:lstStyle/>
          <a:p>
            <a:pPr algn="l"/>
            <a:r>
              <a:rPr lang="en-US" dirty="0" smtClean="0">
                <a:latin typeface="Times New Roman" pitchFamily="18" charset="0"/>
              </a:rPr>
              <a:t>Requirement 1</a:t>
            </a:r>
            <a:endParaRPr lang="en-US" dirty="0">
              <a:latin typeface="Times New Roman" pitchFamily="18" charset="0"/>
            </a:endParaRPr>
          </a:p>
        </p:txBody>
      </p:sp>
      <p:sp>
        <p:nvSpPr>
          <p:cNvPr id="195587" name="Rectangle 3"/>
          <p:cNvSpPr>
            <a:spLocks noGrp="1" noChangeArrowheads="1"/>
          </p:cNvSpPr>
          <p:nvPr>
            <p:ph type="body" idx="1"/>
          </p:nvPr>
        </p:nvSpPr>
        <p:spPr/>
        <p:txBody>
          <a:bodyPr/>
          <a:lstStyle/>
          <a:p>
            <a:pPr marL="0" indent="0">
              <a:buNone/>
            </a:pPr>
            <a:r>
              <a:rPr lang="en-US" sz="1800" dirty="0">
                <a:solidFill>
                  <a:schemeClr val="tx2"/>
                </a:solidFill>
              </a:rPr>
              <a:t>What is the Constitution of the United States? What does the Constitution do? What principles does it reflect? Why is it important to have a Constitution?</a:t>
            </a:r>
          </a:p>
          <a:p>
            <a:endParaRPr lang="en-US"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79413"/>
            <a:ext cx="914400" cy="933450"/>
          </a:xfrm>
          <a:prstGeom prst="rect">
            <a:avLst/>
          </a:prstGeom>
        </p:spPr>
      </p:pic>
    </p:spTree>
    <p:extLst>
      <p:ext uri="{BB962C8B-B14F-4D97-AF65-F5344CB8AC3E}">
        <p14:creationId xmlns:p14="http://schemas.microsoft.com/office/powerpoint/2010/main" val="1263378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274638"/>
            <a:ext cx="6707188" cy="1143000"/>
          </a:xfrm>
        </p:spPr>
        <p:txBody>
          <a:bodyPr/>
          <a:lstStyle/>
          <a:p>
            <a:pPr algn="l"/>
            <a:r>
              <a:rPr lang="en-US" dirty="0" smtClean="0">
                <a:latin typeface="Times New Roman" pitchFamily="18" charset="0"/>
              </a:rPr>
              <a:t>Requirement 4</a:t>
            </a:r>
            <a:endParaRPr lang="en-US" dirty="0">
              <a:latin typeface="Times New Roman" pitchFamily="18" charset="0"/>
            </a:endParaRPr>
          </a:p>
        </p:txBody>
      </p:sp>
      <p:sp>
        <p:nvSpPr>
          <p:cNvPr id="195587" name="Rectangle 3"/>
          <p:cNvSpPr>
            <a:spLocks noGrp="1" noChangeArrowheads="1"/>
          </p:cNvSpPr>
          <p:nvPr>
            <p:ph type="body" idx="1"/>
          </p:nvPr>
        </p:nvSpPr>
        <p:spPr/>
        <p:txBody>
          <a:bodyPr/>
          <a:lstStyle/>
          <a:p>
            <a:pPr marL="0" indent="0">
              <a:buNone/>
            </a:pPr>
            <a:r>
              <a:rPr lang="en-US" sz="1800" dirty="0">
                <a:solidFill>
                  <a:schemeClr val="tx2"/>
                </a:solidFill>
              </a:rPr>
              <a:t>Discuss the importance of: </a:t>
            </a:r>
          </a:p>
          <a:p>
            <a:pPr lvl="1">
              <a:buFont typeface="+mj-lt"/>
              <a:buAutoNum type="alphaLcPeriod"/>
            </a:pPr>
            <a:r>
              <a:rPr lang="en-US" sz="1400" dirty="0">
                <a:solidFill>
                  <a:schemeClr val="tx2"/>
                </a:solidFill>
              </a:rPr>
              <a:t>Declaration of Independence</a:t>
            </a:r>
          </a:p>
          <a:p>
            <a:pPr lvl="1">
              <a:buFont typeface="+mj-lt"/>
              <a:buAutoNum type="alphaLcPeriod"/>
            </a:pPr>
            <a:r>
              <a:rPr lang="en-US" sz="1400" dirty="0">
                <a:solidFill>
                  <a:schemeClr val="tx2"/>
                </a:solidFill>
              </a:rPr>
              <a:t>The Bill of Rights (the first 10 Amendments to the Constitution) and the 14th Amendment</a:t>
            </a:r>
          </a:p>
          <a:p>
            <a:pPr lvl="1">
              <a:buFont typeface="+mj-lt"/>
              <a:buAutoNum type="alphaLcPeriod"/>
            </a:pPr>
            <a:r>
              <a:rPr lang="en-US" sz="1400" dirty="0">
                <a:solidFill>
                  <a:schemeClr val="tx2"/>
                </a:solidFill>
              </a:rPr>
              <a:t>The traditional United States motto "E Pluribus Unum". </a:t>
            </a:r>
          </a:p>
          <a:p>
            <a:endParaRPr lang="en-US" sz="18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79413"/>
            <a:ext cx="914400" cy="933450"/>
          </a:xfrm>
          <a:prstGeom prst="rect">
            <a:avLst/>
          </a:prstGeom>
        </p:spPr>
      </p:pic>
    </p:spTree>
    <p:extLst>
      <p:ext uri="{BB962C8B-B14F-4D97-AF65-F5344CB8AC3E}">
        <p14:creationId xmlns:p14="http://schemas.microsoft.com/office/powerpoint/2010/main" val="3534516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Constitution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8175" y="1956693"/>
            <a:ext cx="6778625" cy="3812976"/>
          </a:xfrm>
        </p:spPr>
      </p:pic>
    </p:spTree>
    <p:extLst>
      <p:ext uri="{BB962C8B-B14F-4D97-AF65-F5344CB8AC3E}">
        <p14:creationId xmlns:p14="http://schemas.microsoft.com/office/powerpoint/2010/main" val="1853238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TotalTime>
  <Words>3234</Words>
  <Application>Microsoft Office PowerPoint</Application>
  <PresentationFormat>On-screen Show (4:3)</PresentationFormat>
  <Paragraphs>371</Paragraphs>
  <Slides>67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67</vt:i4>
      </vt:variant>
    </vt:vector>
  </HeadingPairs>
  <TitlesOfParts>
    <vt:vector size="72" baseType="lpstr">
      <vt:lpstr>Arial</vt:lpstr>
      <vt:lpstr>Times New Roman</vt:lpstr>
      <vt:lpstr>Verdana</vt:lpstr>
      <vt:lpstr>template</vt:lpstr>
      <vt:lpstr>Custom Design</vt:lpstr>
      <vt:lpstr>Citizenship in the Nation</vt:lpstr>
      <vt:lpstr>Citizenship in the Nation Merit Badge Requirements</vt:lpstr>
      <vt:lpstr>Citizenship in the Nation Merit Badge Requirements</vt:lpstr>
      <vt:lpstr>Citizenship in the Nation Merit Badge Requirements</vt:lpstr>
      <vt:lpstr>Citizenship in the Nation Merit Badge Requirements</vt:lpstr>
      <vt:lpstr>Citizenship in the Nation Merit Badge Requirements</vt:lpstr>
      <vt:lpstr>Requirement 1</vt:lpstr>
      <vt:lpstr>Requirement 4</vt:lpstr>
      <vt:lpstr>U.S. Constitution</vt:lpstr>
      <vt:lpstr>Schoolhouse Rock: No More Kings</vt:lpstr>
      <vt:lpstr>Declaration of Independence</vt:lpstr>
      <vt:lpstr>Declaration of Independence</vt:lpstr>
      <vt:lpstr>“E Pluribus Unum”</vt:lpstr>
      <vt:lpstr>Schoolhouse Rock: The Constitution</vt:lpstr>
      <vt:lpstr>Preamble to the Constitution</vt:lpstr>
      <vt:lpstr>Preamble to the Constitution</vt:lpstr>
      <vt:lpstr>The U.S. Constitution</vt:lpstr>
      <vt:lpstr>The U.S. Constitution</vt:lpstr>
      <vt:lpstr>The U.S. Constitution</vt:lpstr>
      <vt:lpstr>The U.S. Constitution</vt:lpstr>
      <vt:lpstr>Bill of Rights</vt:lpstr>
      <vt:lpstr>Bill of Rights</vt:lpstr>
      <vt:lpstr>Bill of Rights</vt:lpstr>
      <vt:lpstr>The U.S. Constitution</vt:lpstr>
      <vt:lpstr>Amendments to the Constitution</vt:lpstr>
      <vt:lpstr>Amendments to the Constitution</vt:lpstr>
      <vt:lpstr>Amendment XIV</vt:lpstr>
      <vt:lpstr>Amendment XIV</vt:lpstr>
      <vt:lpstr>Amendment XIV</vt:lpstr>
      <vt:lpstr>Amendment XIV</vt:lpstr>
      <vt:lpstr>Amendment XIV</vt:lpstr>
      <vt:lpstr>Amendment XIV</vt:lpstr>
      <vt:lpstr>Amendment XIV</vt:lpstr>
      <vt:lpstr>Amendment XIV</vt:lpstr>
      <vt:lpstr>Requirement 1 Review</vt:lpstr>
      <vt:lpstr>Requirement 2</vt:lpstr>
      <vt:lpstr>Government</vt:lpstr>
      <vt:lpstr>Government</vt:lpstr>
      <vt:lpstr>Requirement 3</vt:lpstr>
      <vt:lpstr>Schoolhouse Rock: Three Branches of Government</vt:lpstr>
      <vt:lpstr>Three Branches of Government</vt:lpstr>
      <vt:lpstr>Three Branches of Government</vt:lpstr>
      <vt:lpstr>Three Branches of Government</vt:lpstr>
      <vt:lpstr>Three Branches of Government</vt:lpstr>
      <vt:lpstr>U.S. Government</vt:lpstr>
      <vt:lpstr>Requirement 5</vt:lpstr>
      <vt:lpstr>Current National Events</vt:lpstr>
      <vt:lpstr>Requirement 6</vt:lpstr>
      <vt:lpstr>Gettysburg Address</vt:lpstr>
      <vt:lpstr>Gettysburg Address</vt:lpstr>
      <vt:lpstr>Gettysburg Address</vt:lpstr>
      <vt:lpstr>Important Historical Speeches</vt:lpstr>
      <vt:lpstr>Requirement 7</vt:lpstr>
      <vt:lpstr>National Historical Landmark</vt:lpstr>
      <vt:lpstr>State or U.S. Capitol</vt:lpstr>
      <vt:lpstr>Federal Facility</vt:lpstr>
      <vt:lpstr>National Monument</vt:lpstr>
      <vt:lpstr>Requirement 8</vt:lpstr>
      <vt:lpstr>U.S. Senators</vt:lpstr>
      <vt:lpstr>Ohio Senators</vt:lpstr>
      <vt:lpstr>U.S. Representatives</vt:lpstr>
      <vt:lpstr>Representatives for Ohio</vt:lpstr>
      <vt:lpstr>Contact a Senator or Representative</vt:lpstr>
      <vt:lpstr>Writing an Effective Letter</vt:lpstr>
      <vt:lpstr>Writing an Effective Letter</vt:lpstr>
      <vt:lpstr>Final Thoughts</vt:lpstr>
      <vt:lpstr>Final Thoughts</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Terry McKibben</cp:lastModifiedBy>
  <cp:revision>175</cp:revision>
  <dcterms:created xsi:type="dcterms:W3CDTF">2006-06-29T12:15:01Z</dcterms:created>
  <dcterms:modified xsi:type="dcterms:W3CDTF">2023-11-04T16:41:06Z</dcterms:modified>
</cp:coreProperties>
</file>